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12/17/2025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12/17/2025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www.youtube.com/watch?v=jvAYUvQUrGo"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p:cNvSpPr/>
          <p:nvPr/>
        </p:nvSpPr>
        <p:spPr>
          <a:xfrm>
            <a:off x="3005399" y="525079"/>
            <a:ext cx="4237064" cy="1569659"/>
          </a:xfrm>
          <a:prstGeom prst="rect">
            <a:avLst/>
          </a:prstGeom>
          <a:noFill/>
          <a:ln cap="flat">
            <a:noFill/>
            <a:prstDash val="solid"/>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0" i="0" u="none" strike="noStrike" kern="1200" cap="none" spc="0" baseline="0" dirty="0">
                <a:solidFill>
                  <a:srgbClr val="92D050"/>
                </a:solidFill>
                <a:uFillTx/>
                <a:latin typeface="Comic Sans MS" pitchFamily="66"/>
              </a:rPr>
              <a:t>Primary 2 Curriculum</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3200" b="0" i="0" u="none" strike="noStrike" kern="1200" cap="none" spc="0" baseline="0" dirty="0">
              <a:solidFill>
                <a:srgbClr val="92D05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0" i="0" u="none" strike="noStrike" kern="1200" cap="none" spc="0" baseline="0" dirty="0">
                <a:solidFill>
                  <a:srgbClr val="92D050"/>
                </a:solidFill>
                <a:uFillTx/>
                <a:latin typeface="Comic Sans MS" pitchFamily="66"/>
              </a:rPr>
              <a:t>Overview 2025-26</a:t>
            </a:r>
          </a:p>
        </p:txBody>
      </p:sp>
      <p:sp>
        <p:nvSpPr>
          <p:cNvPr id="6" name="Subtitle 5"/>
          <p:cNvSpPr txBox="1"/>
          <p:nvPr/>
        </p:nvSpPr>
        <p:spPr>
          <a:xfrm>
            <a:off x="2283451" y="2496494"/>
            <a:ext cx="6465704" cy="567284"/>
          </a:xfrm>
          <a:prstGeom prst="rect">
            <a:avLst/>
          </a:prstGeom>
          <a:noFill/>
          <a:ln cap="flat">
            <a:noFill/>
          </a:ln>
        </p:spPr>
        <p:txBody>
          <a:bodyPr vert="horz" wrap="square" lIns="91440" tIns="45720" rIns="91440" bIns="45720" anchor="t" anchorCtr="0" compatLnSpc="1">
            <a:normAutofit/>
          </a:bodyPr>
          <a:lstStyle/>
          <a:p>
            <a:pPr marL="0" marR="0" lvl="0" indent="0" algn="l" defTabSz="457200" rtl="0" fontAlgn="auto" hangingPunct="1">
              <a:lnSpc>
                <a:spcPct val="100000"/>
              </a:lnSpc>
              <a:spcBef>
                <a:spcPts val="1000"/>
              </a:spcBef>
              <a:spcAft>
                <a:spcPts val="0"/>
              </a:spcAft>
              <a:buNone/>
              <a:tabLst/>
              <a:defRPr sz="1800" b="0" i="0" u="none" strike="noStrike" kern="0" cap="none" spc="0" baseline="0">
                <a:solidFill>
                  <a:srgbClr val="000000"/>
                </a:solidFill>
                <a:uFillTx/>
              </a:defRPr>
            </a:pPr>
            <a:r>
              <a:rPr lang="en-GB" sz="1900" b="0" i="0" u="none" strike="noStrike" kern="1200" cap="none" spc="0" baseline="0">
                <a:solidFill>
                  <a:srgbClr val="FF0000"/>
                </a:solidFill>
                <a:uFillTx/>
                <a:latin typeface="Comic Sans MS" pitchFamily="66"/>
              </a:rPr>
              <a:t>“To live, love and learn in a caring Catholic community.”</a:t>
            </a:r>
          </a:p>
          <a:p>
            <a:pPr marL="0" marR="0" lvl="0" indent="0" algn="r" defTabSz="457200" rtl="0" fontAlgn="auto" hangingPunct="1">
              <a:lnSpc>
                <a:spcPct val="100000"/>
              </a:lnSpc>
              <a:spcBef>
                <a:spcPts val="1000"/>
              </a:spcBef>
              <a:spcAft>
                <a:spcPts val="0"/>
              </a:spcAft>
              <a:buNone/>
              <a:tabLst/>
              <a:defRPr sz="1800" b="0" i="0" u="none" strike="noStrike" kern="0" cap="none" spc="0" baseline="0">
                <a:solidFill>
                  <a:srgbClr val="000000"/>
                </a:solidFill>
                <a:uFillTx/>
              </a:defRPr>
            </a:pPr>
            <a:endParaRPr lang="en-GB" sz="1700" b="0" i="0" u="none" strike="noStrike" kern="1200" cap="none" spc="0" baseline="0">
              <a:solidFill>
                <a:srgbClr val="7F7F7F"/>
              </a:solidFill>
              <a:uFillTx/>
              <a:latin typeface="Trebuchet MS"/>
            </a:endParaRPr>
          </a:p>
        </p:txBody>
      </p:sp>
      <p:pic>
        <p:nvPicPr>
          <p:cNvPr id="7" name="Picture 7"/>
          <p:cNvPicPr>
            <a:picLocks noChangeAspect="1"/>
          </p:cNvPicPr>
          <p:nvPr/>
        </p:nvPicPr>
        <p:blipFill>
          <a:blip r:embed="rId2"/>
          <a:stretch>
            <a:fillRect/>
          </a:stretch>
        </p:blipFill>
        <p:spPr>
          <a:xfrm>
            <a:off x="4751859" y="3063778"/>
            <a:ext cx="4712131" cy="3534101"/>
          </a:xfrm>
          <a:prstGeom prst="rect">
            <a:avLst/>
          </a:prstGeom>
          <a:noFill/>
          <a:ln cap="flat">
            <a:noFill/>
          </a:ln>
        </p:spPr>
      </p:pic>
      <p:sp>
        <p:nvSpPr>
          <p:cNvPr id="8" name="TextBox 9"/>
          <p:cNvSpPr txBox="1"/>
          <p:nvPr/>
        </p:nvSpPr>
        <p:spPr>
          <a:xfrm>
            <a:off x="974142" y="4428120"/>
            <a:ext cx="2475640" cy="923330"/>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92D050"/>
                </a:solidFill>
                <a:uFillTx/>
                <a:latin typeface="Comic Sans MS" pitchFamily="66"/>
              </a:rPr>
              <a:t>P2A Miss</a:t>
            </a:r>
            <a:r>
              <a:rPr lang="en-GB" baseline="0" dirty="0">
                <a:solidFill>
                  <a:srgbClr val="92D050"/>
                </a:solidFill>
                <a:latin typeface="Comic Sans MS" pitchFamily="66"/>
              </a:rPr>
              <a:t> </a:t>
            </a:r>
            <a:r>
              <a:rPr lang="en-GB" baseline="0" dirty="0" err="1">
                <a:solidFill>
                  <a:srgbClr val="92D050"/>
                </a:solidFill>
                <a:latin typeface="Comic Sans MS" pitchFamily="66"/>
              </a:rPr>
              <a:t>Megarry</a:t>
            </a:r>
            <a:r>
              <a:rPr lang="en-GB" sz="1800" b="0" i="0" u="none" strike="noStrike" kern="1200" cap="none" spc="0" dirty="0">
                <a:solidFill>
                  <a:srgbClr val="92D050"/>
                </a:solidFill>
                <a:uFillTx/>
                <a:latin typeface="Comic Sans MS" pitchFamily="66"/>
              </a:rPr>
              <a:t>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baseline="0" dirty="0">
              <a:solidFill>
                <a:srgbClr val="92D050"/>
              </a:solidFill>
              <a:latin typeface="Comic Sans MS" pitchFamily="66"/>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dirty="0">
                <a:solidFill>
                  <a:srgbClr val="92D050"/>
                </a:solidFill>
                <a:uFillTx/>
                <a:latin typeface="Comic Sans MS" pitchFamily="66"/>
              </a:rPr>
              <a:t>P2B Miss Donnelly</a:t>
            </a:r>
            <a:endParaRPr lang="en-GB" sz="1800" b="0" i="0" u="none" strike="noStrike" kern="1200" cap="none" spc="0" baseline="0" dirty="0">
              <a:solidFill>
                <a:srgbClr val="92D050"/>
              </a:solidFill>
              <a:uFillTx/>
              <a:latin typeface="Comic Sans MS" pitchFamily="66"/>
            </a:endParaRPr>
          </a:p>
        </p:txBody>
      </p:sp>
    </p:spTree>
    <p:extLst>
      <p:ext uri="{BB962C8B-B14F-4D97-AF65-F5344CB8AC3E}">
        <p14:creationId xmlns:p14="http://schemas.microsoft.com/office/powerpoint/2010/main" val="1851130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2015352" y="141317"/>
            <a:ext cx="5424851" cy="680432"/>
          </a:xfrm>
        </p:spPr>
        <p:txBody>
          <a:bodyPr anchorCtr="1"/>
          <a:lstStyle/>
          <a:p>
            <a:pPr lvl="0" algn="ctr"/>
            <a:r>
              <a:rPr lang="en-GB" b="1" dirty="0">
                <a:solidFill>
                  <a:srgbClr val="660033"/>
                </a:solidFill>
                <a:latin typeface="Comic Sans MS" pitchFamily="66"/>
              </a:rPr>
              <a:t>P2 Curriculum</a:t>
            </a:r>
          </a:p>
        </p:txBody>
      </p:sp>
      <p:sp>
        <p:nvSpPr>
          <p:cNvPr id="5" name="Content Placeholder 2"/>
          <p:cNvSpPr txBox="1">
            <a:spLocks noGrp="1"/>
          </p:cNvSpPr>
          <p:nvPr>
            <p:ph idx="1"/>
          </p:nvPr>
        </p:nvSpPr>
        <p:spPr>
          <a:xfrm>
            <a:off x="753272" y="821749"/>
            <a:ext cx="7127193" cy="5967776"/>
          </a:xfrm>
        </p:spPr>
        <p:txBody>
          <a:bodyPr/>
          <a:lstStyle/>
          <a:p>
            <a:pPr lvl="0">
              <a:lnSpc>
                <a:spcPct val="80000"/>
              </a:lnSpc>
              <a:spcBef>
                <a:spcPts val="500"/>
              </a:spcBef>
              <a:buFont typeface="Arial" pitchFamily="34"/>
              <a:buChar char="•"/>
            </a:pPr>
            <a:r>
              <a:rPr lang="en-GB" sz="1600" b="1" u="sng" dirty="0">
                <a:solidFill>
                  <a:srgbClr val="FF0000"/>
                </a:solidFill>
                <a:latin typeface="Comic Sans MS" pitchFamily="66"/>
              </a:rPr>
              <a:t>Literacy/ Communication</a:t>
            </a:r>
          </a:p>
          <a:p>
            <a:pPr marL="0" lvl="0" indent="0">
              <a:lnSpc>
                <a:spcPct val="80000"/>
              </a:lnSpc>
              <a:spcBef>
                <a:spcPts val="500"/>
              </a:spcBef>
              <a:buNone/>
            </a:pPr>
            <a:r>
              <a:rPr lang="en-GB" sz="1600" dirty="0">
                <a:solidFill>
                  <a:srgbClr val="FF0000"/>
                </a:solidFill>
                <a:latin typeface="Comic Sans MS" pitchFamily="66"/>
              </a:rPr>
              <a:t>     Talking and Listening</a:t>
            </a:r>
          </a:p>
          <a:p>
            <a:pPr marL="0" lvl="0" indent="0">
              <a:lnSpc>
                <a:spcPct val="80000"/>
              </a:lnSpc>
              <a:spcBef>
                <a:spcPts val="500"/>
              </a:spcBef>
              <a:buNone/>
            </a:pPr>
            <a:r>
              <a:rPr lang="en-GB" sz="1600" dirty="0">
                <a:solidFill>
                  <a:srgbClr val="FF0000"/>
                </a:solidFill>
                <a:latin typeface="Comic Sans MS" pitchFamily="66"/>
              </a:rPr>
              <a:t>      Reading</a:t>
            </a:r>
          </a:p>
          <a:p>
            <a:pPr marL="0" lvl="0" indent="0">
              <a:lnSpc>
                <a:spcPct val="80000"/>
              </a:lnSpc>
              <a:spcBef>
                <a:spcPts val="500"/>
              </a:spcBef>
              <a:buNone/>
            </a:pPr>
            <a:r>
              <a:rPr lang="en-GB" sz="1600" dirty="0">
                <a:solidFill>
                  <a:srgbClr val="FF0000"/>
                </a:solidFill>
                <a:latin typeface="Comic Sans MS" pitchFamily="66"/>
              </a:rPr>
              <a:t>      Writing</a:t>
            </a:r>
          </a:p>
          <a:p>
            <a:pPr lvl="0">
              <a:lnSpc>
                <a:spcPct val="80000"/>
              </a:lnSpc>
              <a:spcBef>
                <a:spcPts val="500"/>
              </a:spcBef>
              <a:buFont typeface="Wingdings" pitchFamily="2"/>
              <a:buChar char="§"/>
            </a:pPr>
            <a:endParaRPr lang="en-GB" sz="1600" u="sng" dirty="0">
              <a:latin typeface="Comic Sans MS" pitchFamily="66"/>
            </a:endParaRPr>
          </a:p>
          <a:p>
            <a:pPr lvl="0">
              <a:lnSpc>
                <a:spcPct val="80000"/>
              </a:lnSpc>
              <a:spcBef>
                <a:spcPts val="500"/>
              </a:spcBef>
              <a:buFont typeface="Wingdings" pitchFamily="2"/>
              <a:buChar char="§"/>
            </a:pPr>
            <a:r>
              <a:rPr lang="en-GB" sz="1600" b="1" u="sng" dirty="0">
                <a:solidFill>
                  <a:srgbClr val="00B0F0"/>
                </a:solidFill>
                <a:latin typeface="Comic Sans MS" pitchFamily="66"/>
              </a:rPr>
              <a:t>Maths/ Numeracy</a:t>
            </a:r>
          </a:p>
          <a:p>
            <a:pPr marL="0" lvl="0" indent="0">
              <a:lnSpc>
                <a:spcPct val="80000"/>
              </a:lnSpc>
              <a:spcBef>
                <a:spcPts val="500"/>
              </a:spcBef>
              <a:buNone/>
            </a:pPr>
            <a:r>
              <a:rPr lang="en-GB" sz="1600" dirty="0">
                <a:solidFill>
                  <a:srgbClr val="00B0F0"/>
                </a:solidFill>
                <a:latin typeface="Comic Sans MS" pitchFamily="66"/>
              </a:rPr>
              <a:t>      Number</a:t>
            </a:r>
          </a:p>
          <a:p>
            <a:pPr marL="0" lvl="0" indent="0">
              <a:lnSpc>
                <a:spcPct val="80000"/>
              </a:lnSpc>
              <a:spcBef>
                <a:spcPts val="500"/>
              </a:spcBef>
              <a:buNone/>
            </a:pPr>
            <a:r>
              <a:rPr lang="en-GB" sz="1600" dirty="0">
                <a:solidFill>
                  <a:srgbClr val="00B0F0"/>
                </a:solidFill>
                <a:latin typeface="Comic Sans MS" pitchFamily="66"/>
              </a:rPr>
              <a:t>      Data Handling</a:t>
            </a:r>
          </a:p>
          <a:p>
            <a:pPr marL="0" lvl="0" indent="0">
              <a:lnSpc>
                <a:spcPct val="80000"/>
              </a:lnSpc>
              <a:spcBef>
                <a:spcPts val="500"/>
              </a:spcBef>
              <a:buNone/>
            </a:pPr>
            <a:r>
              <a:rPr lang="en-GB" sz="1600" dirty="0">
                <a:solidFill>
                  <a:srgbClr val="00B0F0"/>
                </a:solidFill>
                <a:latin typeface="Comic Sans MS" pitchFamily="66"/>
              </a:rPr>
              <a:t>      Shape and Space</a:t>
            </a:r>
          </a:p>
          <a:p>
            <a:pPr marL="0" lvl="0" indent="0">
              <a:lnSpc>
                <a:spcPct val="80000"/>
              </a:lnSpc>
              <a:spcBef>
                <a:spcPts val="500"/>
              </a:spcBef>
              <a:buNone/>
            </a:pPr>
            <a:r>
              <a:rPr lang="en-GB" sz="1600" dirty="0">
                <a:solidFill>
                  <a:srgbClr val="00B0F0"/>
                </a:solidFill>
                <a:latin typeface="Comic Sans MS" pitchFamily="66"/>
              </a:rPr>
              <a:t>      Measure</a:t>
            </a:r>
          </a:p>
          <a:p>
            <a:pPr lvl="0">
              <a:lnSpc>
                <a:spcPct val="80000"/>
              </a:lnSpc>
              <a:spcBef>
                <a:spcPts val="500"/>
              </a:spcBef>
              <a:buFont typeface="Wingdings" pitchFamily="2"/>
              <a:buChar char="§"/>
            </a:pPr>
            <a:endParaRPr lang="en-GB" sz="1600" u="sng" dirty="0">
              <a:latin typeface="Comic Sans MS" pitchFamily="66"/>
            </a:endParaRPr>
          </a:p>
          <a:p>
            <a:pPr lvl="0">
              <a:lnSpc>
                <a:spcPct val="80000"/>
              </a:lnSpc>
              <a:spcBef>
                <a:spcPts val="500"/>
              </a:spcBef>
              <a:buFont typeface="Wingdings" pitchFamily="2"/>
              <a:buChar char="§"/>
            </a:pPr>
            <a:r>
              <a:rPr lang="en-GB" sz="1600" dirty="0">
                <a:solidFill>
                  <a:srgbClr val="7B0565"/>
                </a:solidFill>
                <a:latin typeface="Comic Sans MS" pitchFamily="66"/>
              </a:rPr>
              <a:t>Learning Through Play</a:t>
            </a:r>
          </a:p>
          <a:p>
            <a:pPr lvl="0">
              <a:lnSpc>
                <a:spcPct val="80000"/>
              </a:lnSpc>
              <a:spcBef>
                <a:spcPts val="500"/>
              </a:spcBef>
              <a:buFont typeface="Wingdings" pitchFamily="2"/>
              <a:buChar char="§"/>
            </a:pPr>
            <a:endParaRPr lang="en-GB" sz="1600" dirty="0">
              <a:solidFill>
                <a:srgbClr val="FFC000"/>
              </a:solidFill>
              <a:latin typeface="Comic Sans MS" pitchFamily="66"/>
            </a:endParaRPr>
          </a:p>
          <a:p>
            <a:pPr lvl="0">
              <a:lnSpc>
                <a:spcPct val="80000"/>
              </a:lnSpc>
              <a:spcBef>
                <a:spcPts val="500"/>
              </a:spcBef>
              <a:buFont typeface="Wingdings" pitchFamily="2"/>
              <a:buChar char="§"/>
            </a:pPr>
            <a:r>
              <a:rPr lang="en-GB" sz="1600" dirty="0">
                <a:solidFill>
                  <a:srgbClr val="FFC000"/>
                </a:solidFill>
                <a:latin typeface="Comic Sans MS" pitchFamily="66"/>
              </a:rPr>
              <a:t>World Around Us (History/Geography/Science/Technology)</a:t>
            </a:r>
          </a:p>
          <a:p>
            <a:pPr lvl="0">
              <a:lnSpc>
                <a:spcPct val="80000"/>
              </a:lnSpc>
              <a:spcBef>
                <a:spcPts val="500"/>
              </a:spcBef>
              <a:buFont typeface="Wingdings" pitchFamily="2"/>
              <a:buChar char="§"/>
            </a:pPr>
            <a:endParaRPr lang="en-GB" sz="1600" dirty="0">
              <a:latin typeface="Comic Sans MS" pitchFamily="66"/>
            </a:endParaRPr>
          </a:p>
          <a:p>
            <a:pPr lvl="0">
              <a:lnSpc>
                <a:spcPct val="80000"/>
              </a:lnSpc>
              <a:spcBef>
                <a:spcPts val="500"/>
              </a:spcBef>
              <a:buFont typeface="Wingdings" pitchFamily="2"/>
              <a:buChar char="§"/>
            </a:pPr>
            <a:r>
              <a:rPr lang="en-GB" sz="1600" dirty="0">
                <a:solidFill>
                  <a:srgbClr val="7030A0"/>
                </a:solidFill>
                <a:latin typeface="Comic Sans MS" pitchFamily="66"/>
              </a:rPr>
              <a:t>Personal Development and Mutual Understanding (PDMU)</a:t>
            </a:r>
          </a:p>
          <a:p>
            <a:pPr lvl="0">
              <a:lnSpc>
                <a:spcPct val="80000"/>
              </a:lnSpc>
              <a:spcBef>
                <a:spcPts val="500"/>
              </a:spcBef>
              <a:buFont typeface="Wingdings" pitchFamily="2"/>
              <a:buChar char="§"/>
            </a:pPr>
            <a:endParaRPr lang="en-GB" sz="1600" dirty="0">
              <a:latin typeface="Comic Sans MS" pitchFamily="66"/>
            </a:endParaRPr>
          </a:p>
          <a:p>
            <a:pPr lvl="0">
              <a:lnSpc>
                <a:spcPct val="80000"/>
              </a:lnSpc>
              <a:spcBef>
                <a:spcPts val="500"/>
              </a:spcBef>
              <a:buFont typeface="Wingdings" pitchFamily="2"/>
              <a:buChar char="§"/>
            </a:pPr>
            <a:r>
              <a:rPr lang="en-GB" sz="1600" dirty="0">
                <a:solidFill>
                  <a:srgbClr val="0070C0"/>
                </a:solidFill>
                <a:latin typeface="Comic Sans MS" pitchFamily="66"/>
              </a:rPr>
              <a:t>The Arts (Art/Drama/Music)</a:t>
            </a:r>
          </a:p>
          <a:p>
            <a:pPr lvl="0">
              <a:lnSpc>
                <a:spcPct val="80000"/>
              </a:lnSpc>
              <a:spcBef>
                <a:spcPts val="500"/>
              </a:spcBef>
              <a:buFont typeface="Wingdings" pitchFamily="2"/>
              <a:buChar char="§"/>
            </a:pPr>
            <a:endParaRPr lang="en-GB" sz="1600" dirty="0">
              <a:solidFill>
                <a:srgbClr val="0070C0"/>
              </a:solidFill>
              <a:latin typeface="Comic Sans MS" pitchFamily="66"/>
            </a:endParaRPr>
          </a:p>
          <a:p>
            <a:pPr lvl="0">
              <a:lnSpc>
                <a:spcPct val="80000"/>
              </a:lnSpc>
              <a:spcBef>
                <a:spcPts val="500"/>
              </a:spcBef>
              <a:buFont typeface="Wingdings" pitchFamily="2"/>
              <a:buChar char="§"/>
            </a:pPr>
            <a:r>
              <a:rPr lang="en-GB" sz="1600" dirty="0">
                <a:solidFill>
                  <a:srgbClr val="00B050"/>
                </a:solidFill>
                <a:latin typeface="Comic Sans MS" pitchFamily="66"/>
              </a:rPr>
              <a:t>Religion- Grow in Love</a:t>
            </a:r>
          </a:p>
          <a:p>
            <a:pPr lvl="0">
              <a:lnSpc>
                <a:spcPct val="80000"/>
              </a:lnSpc>
              <a:spcBef>
                <a:spcPts val="500"/>
              </a:spcBef>
              <a:buFont typeface="Wingdings" pitchFamily="2"/>
              <a:buChar char="§"/>
            </a:pPr>
            <a:endParaRPr lang="en-GB" sz="1600" dirty="0">
              <a:latin typeface="Comic Sans MS" pitchFamily="66"/>
            </a:endParaRPr>
          </a:p>
          <a:p>
            <a:pPr lvl="0">
              <a:lnSpc>
                <a:spcPct val="80000"/>
              </a:lnSpc>
              <a:spcBef>
                <a:spcPts val="500"/>
              </a:spcBef>
              <a:buFont typeface="Wingdings" pitchFamily="2"/>
              <a:buChar char="§"/>
            </a:pPr>
            <a:r>
              <a:rPr lang="en-GB" sz="1600" dirty="0">
                <a:solidFill>
                  <a:srgbClr val="C00000"/>
                </a:solidFill>
                <a:latin typeface="Comic Sans MS" pitchFamily="66"/>
              </a:rPr>
              <a:t>Physical Education (PE)</a:t>
            </a:r>
          </a:p>
          <a:p>
            <a:pPr lvl="0">
              <a:lnSpc>
                <a:spcPct val="80000"/>
              </a:lnSpc>
              <a:spcBef>
                <a:spcPts val="500"/>
              </a:spcBef>
            </a:pPr>
            <a:endParaRPr lang="en-GB" sz="600" dirty="0">
              <a:latin typeface="Calibri"/>
            </a:endParaRPr>
          </a:p>
          <a:p>
            <a:pPr lvl="0">
              <a:lnSpc>
                <a:spcPct val="80000"/>
              </a:lnSpc>
              <a:spcBef>
                <a:spcPts val="500"/>
              </a:spcBef>
              <a:buNone/>
            </a:pPr>
            <a:endParaRPr lang="en-GB" sz="600" dirty="0">
              <a:solidFill>
                <a:srgbClr val="000000"/>
              </a:solidFill>
              <a:latin typeface="Calibri"/>
            </a:endParaRPr>
          </a:p>
          <a:p>
            <a:pPr lvl="0">
              <a:lnSpc>
                <a:spcPct val="80000"/>
              </a:lnSpc>
              <a:spcBef>
                <a:spcPts val="500"/>
              </a:spcBef>
            </a:pPr>
            <a:endParaRPr lang="en-GB" sz="600" baseline="30000" dirty="0">
              <a:solidFill>
                <a:srgbClr val="000000"/>
              </a:solidFill>
              <a:latin typeface="Calibri"/>
            </a:endParaRPr>
          </a:p>
          <a:p>
            <a:pPr lvl="0">
              <a:lnSpc>
                <a:spcPct val="80000"/>
              </a:lnSpc>
              <a:spcBef>
                <a:spcPts val="500"/>
              </a:spcBef>
            </a:pPr>
            <a:endParaRPr lang="en-GB" sz="600" baseline="30000" dirty="0">
              <a:solidFill>
                <a:srgbClr val="000000"/>
              </a:solidFill>
              <a:latin typeface="Calibri"/>
            </a:endParaRPr>
          </a:p>
          <a:p>
            <a:pPr lvl="0">
              <a:lnSpc>
                <a:spcPct val="80000"/>
              </a:lnSpc>
              <a:spcBef>
                <a:spcPts val="600"/>
              </a:spcBef>
              <a:buNone/>
            </a:pPr>
            <a:endParaRPr lang="en-GB" sz="600" baseline="30000" dirty="0">
              <a:latin typeface="Comic Sans MS" pitchFamily="66"/>
            </a:endParaRPr>
          </a:p>
          <a:p>
            <a:pPr lvl="0">
              <a:lnSpc>
                <a:spcPct val="80000"/>
              </a:lnSpc>
              <a:buNone/>
            </a:pPr>
            <a:endParaRPr lang="en-GB" sz="500" baseline="30000" dirty="0"/>
          </a:p>
          <a:p>
            <a:pPr lvl="0">
              <a:lnSpc>
                <a:spcPct val="80000"/>
              </a:lnSpc>
              <a:buNone/>
            </a:pPr>
            <a:endParaRPr lang="en-GB" sz="500" dirty="0"/>
          </a:p>
          <a:p>
            <a:pPr lvl="0">
              <a:lnSpc>
                <a:spcPct val="80000"/>
              </a:lnSpc>
              <a:buNone/>
            </a:pPr>
            <a:endParaRPr lang="en-GB" sz="500" dirty="0"/>
          </a:p>
        </p:txBody>
      </p:sp>
      <p:pic>
        <p:nvPicPr>
          <p:cNvPr id="6" name="Picture 5" descr="I am thinking.... :): How my school made me what I am!"/>
          <p:cNvPicPr>
            <a:picLocks noChangeAspect="1"/>
          </p:cNvPicPr>
          <p:nvPr/>
        </p:nvPicPr>
        <p:blipFill>
          <a:blip r:embed="rId2"/>
          <a:stretch>
            <a:fillRect/>
          </a:stretch>
        </p:blipFill>
        <p:spPr>
          <a:xfrm>
            <a:off x="7639739" y="5125431"/>
            <a:ext cx="3707425" cy="1585176"/>
          </a:xfrm>
          <a:prstGeom prst="rect">
            <a:avLst/>
          </a:prstGeom>
          <a:noFill/>
          <a:ln cap="flat">
            <a:noFill/>
          </a:ln>
        </p:spPr>
      </p:pic>
    </p:spTree>
    <p:extLst>
      <p:ext uri="{BB962C8B-B14F-4D97-AF65-F5344CB8AC3E}">
        <p14:creationId xmlns:p14="http://schemas.microsoft.com/office/powerpoint/2010/main" val="41563978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2238362" y="171419"/>
            <a:ext cx="5187464" cy="753209"/>
          </a:xfrm>
        </p:spPr>
        <p:txBody>
          <a:bodyPr anchorCtr="1"/>
          <a:lstStyle/>
          <a:p>
            <a:pPr lvl="0" algn="ctr"/>
            <a:r>
              <a:rPr lang="en-GB" sz="4000" b="1" u="sng" dirty="0">
                <a:solidFill>
                  <a:srgbClr val="FF0000"/>
                </a:solidFill>
                <a:latin typeface="Comic Sans MS" pitchFamily="66"/>
              </a:rPr>
              <a:t>Literacy</a:t>
            </a:r>
          </a:p>
        </p:txBody>
      </p:sp>
      <p:sp>
        <p:nvSpPr>
          <p:cNvPr id="5" name="TextBox 4"/>
          <p:cNvSpPr txBox="1"/>
          <p:nvPr/>
        </p:nvSpPr>
        <p:spPr>
          <a:xfrm>
            <a:off x="527754" y="1180729"/>
            <a:ext cx="2375940" cy="624786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sng" strike="noStrike" kern="1200" cap="none" spc="0" baseline="0">
                <a:solidFill>
                  <a:srgbClr val="FF0000"/>
                </a:solidFill>
                <a:uFillTx/>
                <a:latin typeface="Comic Sans MS" pitchFamily="66"/>
              </a:rPr>
              <a:t>Talking and Listening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Listening to each other</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Listening to instructions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Discussing what they have read / learned / opinions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Concentration </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a:solidFill>
                <a:srgbClr val="FF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a:solidFill>
                  <a:srgbClr val="FF0000"/>
                </a:solidFill>
                <a:uFillTx/>
                <a:latin typeface="Comic Sans MS" pitchFamily="66"/>
              </a:rPr>
              <a:t>Listening for sounds.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Calibri"/>
            </a:endParaRPr>
          </a:p>
        </p:txBody>
      </p:sp>
      <p:sp>
        <p:nvSpPr>
          <p:cNvPr id="6" name="TextBox 5"/>
          <p:cNvSpPr txBox="1"/>
          <p:nvPr/>
        </p:nvSpPr>
        <p:spPr>
          <a:xfrm>
            <a:off x="3668313" y="1180729"/>
            <a:ext cx="2560320" cy="5539974"/>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sng" strike="noStrike" kern="1200" cap="none" spc="0" baseline="0" dirty="0">
                <a:solidFill>
                  <a:srgbClr val="0070C0"/>
                </a:solidFill>
                <a:uFillTx/>
                <a:latin typeface="Comic Sans MS" pitchFamily="66"/>
              </a:rPr>
              <a:t>Reading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dirty="0">
              <a:solidFill>
                <a:srgbClr val="0070C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70C0"/>
                </a:solidFill>
                <a:uFillTx/>
                <a:latin typeface="Comic Sans MS" pitchFamily="66"/>
              </a:rPr>
              <a:t>Guided reading as part of a group</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dirty="0">
              <a:solidFill>
                <a:srgbClr val="0070C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70C0"/>
                </a:solidFill>
                <a:uFillTx/>
                <a:latin typeface="Comic Sans MS" pitchFamily="66"/>
              </a:rPr>
              <a:t>Shared reading (Big Book)</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dirty="0">
              <a:solidFill>
                <a:srgbClr val="0070C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70C0"/>
                </a:solidFill>
                <a:uFillTx/>
                <a:latin typeface="Comic Sans MS" pitchFamily="66"/>
              </a:rPr>
              <a:t>Linguistic Phonics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dirty="0">
              <a:solidFill>
                <a:srgbClr val="0070C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70C0"/>
                </a:solidFill>
                <a:uFillTx/>
                <a:latin typeface="Comic Sans MS" pitchFamily="66"/>
              </a:rPr>
              <a:t>Identifying key words.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p:txBody>
      </p:sp>
      <p:sp>
        <p:nvSpPr>
          <p:cNvPr id="7" name="TextBox 6"/>
          <p:cNvSpPr txBox="1"/>
          <p:nvPr/>
        </p:nvSpPr>
        <p:spPr>
          <a:xfrm>
            <a:off x="6690288" y="1238919"/>
            <a:ext cx="2485842" cy="504753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sng" strike="noStrike" kern="1200" cap="none" spc="0" baseline="0" dirty="0">
                <a:solidFill>
                  <a:srgbClr val="000000"/>
                </a:solidFill>
                <a:uFillTx/>
                <a:latin typeface="Comic Sans MS" pitchFamily="66"/>
              </a:rPr>
              <a:t>Writing</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dirty="0">
              <a:solidFill>
                <a:srgbClr val="00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0000"/>
                </a:solidFill>
                <a:uFillTx/>
                <a:latin typeface="Comic Sans MS" pitchFamily="66"/>
              </a:rPr>
              <a:t>Letter formation (*reversals)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600" b="1" i="0" u="none" strike="noStrike" kern="1200" cap="none" spc="0" baseline="0" dirty="0">
              <a:solidFill>
                <a:srgbClr val="00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0" cap="none" spc="0" baseline="0" dirty="0">
                <a:solidFill>
                  <a:srgbClr val="000000"/>
                </a:solidFill>
                <a:uFillTx/>
                <a:latin typeface="Comic Sans MS" pitchFamily="66"/>
              </a:rPr>
              <a:t>Writing opportunities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1" i="0" u="none" strike="noStrike" kern="1200" cap="none" spc="0" baseline="0" dirty="0">
              <a:solidFill>
                <a:srgbClr val="000000"/>
              </a:solidFill>
              <a:uFillTx/>
              <a:latin typeface="Comic Sans MS" pitchFamily="66"/>
            </a:endParaRP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600" b="1" i="0" u="none" strike="noStrike" kern="1200" cap="none" spc="0" baseline="0" dirty="0">
                <a:solidFill>
                  <a:srgbClr val="000000"/>
                </a:solidFill>
                <a:uFillTx/>
                <a:latin typeface="Comic Sans MS" pitchFamily="66"/>
              </a:rPr>
              <a:t>Independent writing (Term 2 and 3).</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Calibri"/>
            </a:endParaRPr>
          </a:p>
        </p:txBody>
      </p:sp>
    </p:spTree>
    <p:extLst>
      <p:ext uri="{BB962C8B-B14F-4D97-AF65-F5344CB8AC3E}">
        <p14:creationId xmlns:p14="http://schemas.microsoft.com/office/powerpoint/2010/main" val="3695633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576495" y="196358"/>
            <a:ext cx="6347709" cy="735625"/>
          </a:xfrm>
        </p:spPr>
        <p:txBody>
          <a:bodyPr anchorCtr="1"/>
          <a:lstStyle/>
          <a:p>
            <a:pPr lvl="0" algn="ctr"/>
            <a:r>
              <a:rPr lang="en-GB" b="1" dirty="0">
                <a:solidFill>
                  <a:srgbClr val="FF0000"/>
                </a:solidFill>
              </a:rPr>
              <a:t>Linguistic Phonics</a:t>
            </a:r>
          </a:p>
        </p:txBody>
      </p:sp>
      <p:sp>
        <p:nvSpPr>
          <p:cNvPr id="5" name="Content Placeholder 2"/>
          <p:cNvSpPr txBox="1">
            <a:spLocks noGrp="1"/>
          </p:cNvSpPr>
          <p:nvPr>
            <p:ph idx="1"/>
          </p:nvPr>
        </p:nvSpPr>
        <p:spPr>
          <a:xfrm>
            <a:off x="695345" y="931983"/>
            <a:ext cx="7002239" cy="5269312"/>
          </a:xfrm>
        </p:spPr>
        <p:txBody>
          <a:bodyPr/>
          <a:lstStyle/>
          <a:p>
            <a:pPr lvl="0">
              <a:buFont typeface="Wingdings" pitchFamily="2"/>
              <a:buChar char="§"/>
            </a:pPr>
            <a:r>
              <a:rPr lang="en-GB" dirty="0">
                <a:latin typeface="Comic Sans MS" pitchFamily="66"/>
              </a:rPr>
              <a:t>In P2 we revise all initial letter sounds.</a:t>
            </a:r>
          </a:p>
          <a:p>
            <a:pPr lvl="0">
              <a:buFont typeface="Wingdings" pitchFamily="2"/>
              <a:buChar char="§"/>
            </a:pPr>
            <a:endParaRPr lang="en-GB" dirty="0">
              <a:latin typeface="Comic Sans MS" pitchFamily="66"/>
            </a:endParaRPr>
          </a:p>
          <a:p>
            <a:pPr lvl="0">
              <a:buFont typeface="Wingdings" pitchFamily="2"/>
              <a:buChar char="§"/>
            </a:pPr>
            <a:r>
              <a:rPr lang="en-GB" dirty="0">
                <a:latin typeface="Comic Sans MS" pitchFamily="66"/>
              </a:rPr>
              <a:t>Once the children know a sound they can read and write simple words.</a:t>
            </a:r>
          </a:p>
          <a:p>
            <a:pPr lvl="0">
              <a:spcBef>
                <a:spcPts val="0"/>
              </a:spcBef>
            </a:pPr>
            <a:endParaRPr lang="en-GB" dirty="0">
              <a:latin typeface="Comic Sans MS" pitchFamily="66"/>
            </a:endParaRPr>
          </a:p>
          <a:p>
            <a:pPr lvl="0">
              <a:spcBef>
                <a:spcPts val="0"/>
              </a:spcBef>
              <a:buFont typeface="Wingdings" pitchFamily="2"/>
              <a:buChar char="§"/>
            </a:pPr>
            <a:endParaRPr lang="en-GB" dirty="0">
              <a:latin typeface="Comic Sans MS" pitchFamily="66"/>
            </a:endParaRPr>
          </a:p>
          <a:p>
            <a:pPr lvl="0">
              <a:spcBef>
                <a:spcPts val="0"/>
              </a:spcBef>
              <a:buFont typeface="Wingdings" pitchFamily="2"/>
              <a:buChar char="§"/>
            </a:pPr>
            <a:r>
              <a:rPr lang="en-GB" dirty="0">
                <a:latin typeface="Comic Sans MS" pitchFamily="66"/>
              </a:rPr>
              <a:t>Activities- Whiteboards/magnetic letters</a:t>
            </a:r>
          </a:p>
          <a:p>
            <a:pPr marL="0" lvl="0" indent="0">
              <a:spcBef>
                <a:spcPts val="0"/>
              </a:spcBef>
              <a:buNone/>
            </a:pPr>
            <a:r>
              <a:rPr lang="en-GB" dirty="0">
                <a:latin typeface="Comic Sans MS" pitchFamily="66"/>
              </a:rPr>
              <a:t>                       Paper squares for word-building</a:t>
            </a:r>
          </a:p>
          <a:p>
            <a:pPr marL="0" lvl="0" indent="0">
              <a:spcBef>
                <a:spcPts val="0"/>
              </a:spcBef>
              <a:buNone/>
            </a:pPr>
            <a:endParaRPr lang="en-GB" dirty="0">
              <a:latin typeface="Comic Sans MS" pitchFamily="66"/>
            </a:endParaRPr>
          </a:p>
          <a:p>
            <a:pPr lvl="0">
              <a:spcBef>
                <a:spcPts val="0"/>
              </a:spcBef>
              <a:buFont typeface="Wingdings" pitchFamily="2"/>
              <a:buChar char="§"/>
            </a:pPr>
            <a:endParaRPr lang="en-GB" dirty="0">
              <a:latin typeface="Comic Sans MS" pitchFamily="66"/>
            </a:endParaRPr>
          </a:p>
          <a:p>
            <a:pPr lvl="0">
              <a:spcBef>
                <a:spcPts val="0"/>
              </a:spcBef>
              <a:buFont typeface="Wingdings" pitchFamily="2"/>
              <a:buChar char="§"/>
            </a:pPr>
            <a:r>
              <a:rPr lang="en-GB" dirty="0">
                <a:latin typeface="Comic Sans MS" pitchFamily="66"/>
              </a:rPr>
              <a:t>Target Words- spellings will be introduced in Term 2.</a:t>
            </a:r>
          </a:p>
          <a:p>
            <a:pPr lvl="0">
              <a:spcBef>
                <a:spcPts val="0"/>
              </a:spcBef>
              <a:buFont typeface="Wingdings" pitchFamily="2"/>
              <a:buChar char="§"/>
            </a:pPr>
            <a:endParaRPr lang="en-GB" dirty="0">
              <a:latin typeface="Comic Sans MS" pitchFamily="66"/>
            </a:endParaRPr>
          </a:p>
          <a:p>
            <a:pPr lvl="0">
              <a:spcBef>
                <a:spcPts val="0"/>
              </a:spcBef>
              <a:buFont typeface="Wingdings" pitchFamily="2"/>
              <a:buChar char="§"/>
            </a:pPr>
            <a:r>
              <a:rPr lang="en-GB" dirty="0">
                <a:latin typeface="Comic Sans MS" pitchFamily="66"/>
              </a:rPr>
              <a:t>Check out the Jolly Phonics song on </a:t>
            </a:r>
            <a:r>
              <a:rPr lang="en-GB" dirty="0" err="1">
                <a:latin typeface="Comic Sans MS" pitchFamily="66"/>
              </a:rPr>
              <a:t>Youtube</a:t>
            </a:r>
            <a:r>
              <a:rPr lang="en-GB" dirty="0">
                <a:latin typeface="Comic Sans MS" pitchFamily="66"/>
              </a:rPr>
              <a:t> to help your child revise each sound.</a:t>
            </a:r>
          </a:p>
          <a:p>
            <a:pPr lvl="0">
              <a:spcBef>
                <a:spcPts val="0"/>
              </a:spcBef>
              <a:buFont typeface="Wingdings" pitchFamily="2"/>
              <a:buChar char="§"/>
            </a:pPr>
            <a:r>
              <a:rPr lang="en-GB" dirty="0">
                <a:latin typeface="Comic Sans MS" pitchFamily="66"/>
                <a:hlinkClick r:id="rId2"/>
              </a:rPr>
              <a:t>https://www.youtube.com/watch?v=jvAYUvQUrGo</a:t>
            </a:r>
            <a:endParaRPr lang="en-GB" dirty="0">
              <a:latin typeface="Comic Sans MS" pitchFamily="66"/>
            </a:endParaRPr>
          </a:p>
          <a:p>
            <a:pPr lvl="0">
              <a:spcBef>
                <a:spcPts val="0"/>
              </a:spcBef>
              <a:buFont typeface="Wingdings" pitchFamily="2"/>
              <a:buChar char="§"/>
            </a:pPr>
            <a:endParaRPr lang="en-GB" dirty="0">
              <a:latin typeface="Comic Sans MS" pitchFamily="66"/>
            </a:endParaRPr>
          </a:p>
        </p:txBody>
      </p:sp>
      <p:pic>
        <p:nvPicPr>
          <p:cNvPr id="6" name="Picture 4"/>
          <p:cNvPicPr>
            <a:picLocks noChangeAspect="1"/>
          </p:cNvPicPr>
          <p:nvPr/>
        </p:nvPicPr>
        <p:blipFill>
          <a:blip r:embed="rId3"/>
          <a:stretch>
            <a:fillRect/>
          </a:stretch>
        </p:blipFill>
        <p:spPr>
          <a:xfrm>
            <a:off x="7924204" y="4355490"/>
            <a:ext cx="1907511" cy="2330503"/>
          </a:xfrm>
          <a:prstGeom prst="rect">
            <a:avLst/>
          </a:prstGeom>
          <a:noFill/>
          <a:ln cap="flat">
            <a:noFill/>
          </a:ln>
        </p:spPr>
      </p:pic>
    </p:spTree>
    <p:extLst>
      <p:ext uri="{BB962C8B-B14F-4D97-AF65-F5344CB8AC3E}">
        <p14:creationId xmlns:p14="http://schemas.microsoft.com/office/powerpoint/2010/main" val="1321264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2361450" y="233767"/>
            <a:ext cx="5108332" cy="881902"/>
          </a:xfrm>
        </p:spPr>
        <p:txBody>
          <a:bodyPr anchorCtr="1"/>
          <a:lstStyle/>
          <a:p>
            <a:pPr lvl="0" algn="ctr"/>
            <a:r>
              <a:rPr lang="en-GB" sz="4000" b="1" u="sng" dirty="0">
                <a:solidFill>
                  <a:srgbClr val="FF0000"/>
                </a:solidFill>
                <a:latin typeface="Calibri"/>
              </a:rPr>
              <a:t>Reading Strategies</a:t>
            </a:r>
          </a:p>
        </p:txBody>
      </p:sp>
      <p:pic>
        <p:nvPicPr>
          <p:cNvPr id="5" name="Picture 4"/>
          <p:cNvPicPr>
            <a:picLocks noChangeAspect="1"/>
          </p:cNvPicPr>
          <p:nvPr/>
        </p:nvPicPr>
        <p:blipFill>
          <a:blip r:embed="rId2"/>
          <a:srcRect/>
          <a:stretch>
            <a:fillRect/>
          </a:stretch>
        </p:blipFill>
        <p:spPr>
          <a:xfrm>
            <a:off x="808838" y="1210944"/>
            <a:ext cx="8084932" cy="5278904"/>
          </a:xfrm>
          <a:prstGeom prst="rect">
            <a:avLst/>
          </a:prstGeom>
          <a:noFill/>
          <a:ln cap="flat">
            <a:noFill/>
          </a:ln>
        </p:spPr>
      </p:pic>
    </p:spTree>
    <p:extLst>
      <p:ext uri="{BB962C8B-B14F-4D97-AF65-F5344CB8AC3E}">
        <p14:creationId xmlns:p14="http://schemas.microsoft.com/office/powerpoint/2010/main" val="3416030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p:cNvSpPr txBox="1">
            <a:spLocks noGrp="1"/>
          </p:cNvSpPr>
          <p:nvPr>
            <p:ph type="title"/>
          </p:nvPr>
        </p:nvSpPr>
        <p:spPr>
          <a:xfrm>
            <a:off x="2442821" y="138421"/>
            <a:ext cx="4324965" cy="713158"/>
          </a:xfrm>
        </p:spPr>
        <p:txBody>
          <a:bodyPr anchorCtr="1"/>
          <a:lstStyle/>
          <a:p>
            <a:pPr lvl="0" algn="ctr"/>
            <a:r>
              <a:rPr lang="en-GB" b="1" u="sng">
                <a:solidFill>
                  <a:srgbClr val="00B0F0"/>
                </a:solidFill>
              </a:rPr>
              <a:t>Numeracy</a:t>
            </a:r>
          </a:p>
        </p:txBody>
      </p:sp>
      <p:pic>
        <p:nvPicPr>
          <p:cNvPr id="5" name="Picture 16" descr="MATHS UP"/>
          <p:cNvPicPr>
            <a:picLocks noChangeAspect="1"/>
          </p:cNvPicPr>
          <p:nvPr/>
        </p:nvPicPr>
        <p:blipFill>
          <a:blip r:embed="rId2"/>
          <a:stretch>
            <a:fillRect/>
          </a:stretch>
        </p:blipFill>
        <p:spPr>
          <a:xfrm>
            <a:off x="7360532" y="202232"/>
            <a:ext cx="1919709" cy="1298694"/>
          </a:xfrm>
          <a:prstGeom prst="rect">
            <a:avLst/>
          </a:prstGeom>
          <a:noFill/>
          <a:ln cap="flat">
            <a:noFill/>
          </a:ln>
        </p:spPr>
      </p:pic>
      <p:sp>
        <p:nvSpPr>
          <p:cNvPr id="2" name="Rectangle 1"/>
          <p:cNvSpPr/>
          <p:nvPr/>
        </p:nvSpPr>
        <p:spPr>
          <a:xfrm>
            <a:off x="567652" y="970238"/>
            <a:ext cx="6096000" cy="954107"/>
          </a:xfrm>
          <a:prstGeom prst="rect">
            <a:avLst/>
          </a:prstGeom>
        </p:spPr>
        <p:txBody>
          <a:bodyPr>
            <a:spAutoFit/>
          </a:bodyPr>
          <a:lstStyle/>
          <a:p>
            <a:pPr lvl="0">
              <a:buSzPct val="100000"/>
              <a:defRPr sz="1800" b="0" i="0" u="none" strike="noStrike" kern="0" cap="none" spc="0" baseline="0">
                <a:solidFill>
                  <a:srgbClr val="000000"/>
                </a:solidFill>
                <a:uFillTx/>
              </a:defRPr>
            </a:pPr>
            <a:r>
              <a:rPr lang="en-GB" sz="1400" b="1" u="sng" dirty="0">
                <a:solidFill>
                  <a:srgbClr val="00B0F0"/>
                </a:solidFill>
              </a:rPr>
              <a:t> Mental Maths</a:t>
            </a:r>
          </a:p>
          <a:p>
            <a:pPr marL="285750" lvl="0" indent="-285750">
              <a:buSzPct val="100000"/>
              <a:buFont typeface="Arial" panose="020B0604020202020204" pitchFamily="34" charset="0"/>
              <a:buChar char="•"/>
              <a:defRPr sz="1800" b="0" i="0" u="none" strike="noStrike" kern="0" cap="none" spc="0" baseline="0">
                <a:solidFill>
                  <a:srgbClr val="000000"/>
                </a:solidFill>
                <a:uFillTx/>
              </a:defRPr>
            </a:pPr>
            <a:r>
              <a:rPr lang="en-GB" sz="1400" dirty="0"/>
              <a:t> Counting 1 more/ </a:t>
            </a:r>
            <a:r>
              <a:rPr lang="en-GB" sz="1400" b="1" dirty="0"/>
              <a:t>1</a:t>
            </a:r>
            <a:r>
              <a:rPr lang="en-GB" sz="1400" dirty="0"/>
              <a:t> less</a:t>
            </a:r>
          </a:p>
          <a:p>
            <a:pPr marL="285750" lvl="0" indent="-285750">
              <a:buSzPct val="100000"/>
              <a:buFont typeface="Arial" panose="020B0604020202020204" pitchFamily="34" charset="0"/>
              <a:buChar char="•"/>
              <a:defRPr sz="1800" b="0" i="0" u="none" strike="noStrike" kern="0" cap="none" spc="0" baseline="0">
                <a:solidFill>
                  <a:srgbClr val="000000"/>
                </a:solidFill>
                <a:uFillTx/>
              </a:defRPr>
            </a:pPr>
            <a:r>
              <a:rPr lang="en-GB" sz="1400" dirty="0"/>
              <a:t> Numbers before, after, between</a:t>
            </a:r>
          </a:p>
          <a:p>
            <a:pPr marL="285750" lvl="0" indent="-285750">
              <a:buSzPct val="100000"/>
              <a:buFont typeface="Arial" panose="020B0604020202020204" pitchFamily="34" charset="0"/>
              <a:buChar char="•"/>
              <a:defRPr sz="1800" b="0" i="0" u="none" strike="noStrike" kern="0" cap="none" spc="0" baseline="0">
                <a:solidFill>
                  <a:srgbClr val="000000"/>
                </a:solidFill>
                <a:uFillTx/>
              </a:defRPr>
            </a:pPr>
            <a:r>
              <a:rPr lang="en-GB" sz="1400" dirty="0"/>
              <a:t> Adding 0,1 or 2 to a number.</a:t>
            </a:r>
          </a:p>
        </p:txBody>
      </p:sp>
      <p:sp>
        <p:nvSpPr>
          <p:cNvPr id="3" name="Rectangle 2"/>
          <p:cNvSpPr/>
          <p:nvPr/>
        </p:nvSpPr>
        <p:spPr>
          <a:xfrm>
            <a:off x="567652" y="2043004"/>
            <a:ext cx="6096000" cy="1169551"/>
          </a:xfrm>
          <a:prstGeom prst="rect">
            <a:avLst/>
          </a:prstGeom>
        </p:spPr>
        <p:txBody>
          <a:bodyPr>
            <a:spAutoFit/>
          </a:bodyPr>
          <a:lstStyle/>
          <a:p>
            <a:pPr lvl="0">
              <a:defRPr sz="1800" b="0" i="0" u="none" strike="noStrike" kern="0" cap="none" spc="0" baseline="0">
                <a:solidFill>
                  <a:srgbClr val="000000"/>
                </a:solidFill>
                <a:uFillTx/>
              </a:defRPr>
            </a:pPr>
            <a:r>
              <a:rPr lang="en-GB" sz="1400" b="1" u="sng" dirty="0">
                <a:solidFill>
                  <a:srgbClr val="00B0F0"/>
                </a:solidFill>
              </a:rPr>
              <a:t>Number:</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Read, Write, Count and order to 50</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Addition and subtraction within 20.</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Number stories to 15.</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Odd and even numbers</a:t>
            </a:r>
          </a:p>
        </p:txBody>
      </p:sp>
      <p:sp>
        <p:nvSpPr>
          <p:cNvPr id="13" name="Rectangle 12"/>
          <p:cNvSpPr/>
          <p:nvPr/>
        </p:nvSpPr>
        <p:spPr>
          <a:xfrm>
            <a:off x="629327" y="3331214"/>
            <a:ext cx="3285968" cy="738664"/>
          </a:xfrm>
          <a:prstGeom prst="rect">
            <a:avLst/>
          </a:prstGeom>
        </p:spPr>
        <p:txBody>
          <a:bodyPr wrap="square">
            <a:spAutoFit/>
          </a:bodyPr>
          <a:lstStyle/>
          <a:p>
            <a:pPr lvl="0">
              <a:defRPr sz="1800" b="0" i="0" u="none" strike="noStrike" kern="0" cap="none" spc="0" baseline="0">
                <a:solidFill>
                  <a:srgbClr val="000000"/>
                </a:solidFill>
                <a:uFillTx/>
              </a:defRPr>
            </a:pPr>
            <a:r>
              <a:rPr lang="en-GB" sz="1400" b="1" u="sng" dirty="0">
                <a:solidFill>
                  <a:srgbClr val="00B0F0"/>
                </a:solidFill>
              </a:rPr>
              <a:t>Shape and Space:</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2D &amp; 3D Shapes</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Positional Language</a:t>
            </a:r>
          </a:p>
        </p:txBody>
      </p:sp>
      <p:sp>
        <p:nvSpPr>
          <p:cNvPr id="16" name="Rectangle 15"/>
          <p:cNvSpPr/>
          <p:nvPr/>
        </p:nvSpPr>
        <p:spPr>
          <a:xfrm>
            <a:off x="629327" y="4188537"/>
            <a:ext cx="4882011" cy="1200329"/>
          </a:xfrm>
          <a:prstGeom prst="rect">
            <a:avLst/>
          </a:prstGeom>
        </p:spPr>
        <p:txBody>
          <a:bodyPr wrap="square">
            <a:spAutoFit/>
          </a:bodyPr>
          <a:lstStyle/>
          <a:p>
            <a:pPr lvl="0">
              <a:defRPr sz="1800" b="0" i="0" u="none" strike="noStrike" kern="0" cap="none" spc="0" baseline="0">
                <a:solidFill>
                  <a:srgbClr val="000000"/>
                </a:solidFill>
                <a:uFillTx/>
              </a:defRPr>
            </a:pPr>
            <a:r>
              <a:rPr lang="en-GB" sz="1600" b="1" u="sng" dirty="0">
                <a:solidFill>
                  <a:srgbClr val="00B0F0"/>
                </a:solidFill>
              </a:rPr>
              <a:t>Measure:</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Length</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Weight</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Capacity</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Time- Digital/ analogue, (o’clock/half past)</a:t>
            </a:r>
            <a:endParaRPr lang="en-GB" sz="1400" dirty="0">
              <a:solidFill>
                <a:srgbClr val="FFFFFF"/>
              </a:solidFill>
            </a:endParaRPr>
          </a:p>
        </p:txBody>
      </p:sp>
      <p:sp>
        <p:nvSpPr>
          <p:cNvPr id="20" name="Rectangle 19"/>
          <p:cNvSpPr/>
          <p:nvPr/>
        </p:nvSpPr>
        <p:spPr>
          <a:xfrm>
            <a:off x="567652" y="5630635"/>
            <a:ext cx="5791584" cy="800219"/>
          </a:xfrm>
          <a:prstGeom prst="rect">
            <a:avLst/>
          </a:prstGeom>
        </p:spPr>
        <p:txBody>
          <a:bodyPr wrap="square">
            <a:spAutoFit/>
          </a:bodyPr>
          <a:lstStyle/>
          <a:p>
            <a:pPr lvl="0">
              <a:defRPr sz="1800" b="0" i="0" u="none" strike="noStrike" kern="0" cap="none" spc="0" baseline="0">
                <a:solidFill>
                  <a:srgbClr val="000000"/>
                </a:solidFill>
                <a:uFillTx/>
              </a:defRPr>
            </a:pPr>
            <a:r>
              <a:rPr lang="en-GB" sz="1400" b="1" u="sng" dirty="0">
                <a:solidFill>
                  <a:srgbClr val="00B0F0"/>
                </a:solidFill>
              </a:rPr>
              <a:t>Data Handling:</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Collect, interpret and present data</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Pictograms, Bar graphs, Venn &amp; Carroll </a:t>
            </a:r>
            <a:r>
              <a:rPr lang="en-GB" sz="1400" dirty="0" err="1"/>
              <a:t>Diagrams.</a:t>
            </a:r>
            <a:r>
              <a:rPr lang="en-GB" sz="1400" dirty="0" err="1">
                <a:solidFill>
                  <a:srgbClr val="FFFFFF"/>
                </a:solidFill>
              </a:rPr>
              <a:t>s</a:t>
            </a:r>
            <a:r>
              <a:rPr lang="en-GB" dirty="0">
                <a:solidFill>
                  <a:srgbClr val="FFFFFF"/>
                </a:solidFill>
              </a:rPr>
              <a:t>.</a:t>
            </a:r>
          </a:p>
        </p:txBody>
      </p:sp>
      <p:sp>
        <p:nvSpPr>
          <p:cNvPr id="22" name="Rectangle 21"/>
          <p:cNvSpPr/>
          <p:nvPr/>
        </p:nvSpPr>
        <p:spPr>
          <a:xfrm>
            <a:off x="5963994" y="1936763"/>
            <a:ext cx="2793076" cy="11997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6139681" y="1966949"/>
            <a:ext cx="2643716" cy="1169551"/>
          </a:xfrm>
          <a:prstGeom prst="rect">
            <a:avLst/>
          </a:prstGeom>
        </p:spPr>
        <p:txBody>
          <a:bodyPr wrap="square">
            <a:spAutoFit/>
          </a:bodyPr>
          <a:lstStyle/>
          <a:p>
            <a:pPr lvl="0" algn="ctr">
              <a:defRPr sz="1800" b="0" i="0" u="none" strike="noStrike" kern="0" cap="none" spc="0" baseline="0">
                <a:solidFill>
                  <a:srgbClr val="000000"/>
                </a:solidFill>
                <a:uFillTx/>
              </a:defRPr>
            </a:pPr>
            <a:r>
              <a:rPr lang="en-GB" sz="1400" b="1" u="sng" dirty="0">
                <a:solidFill>
                  <a:srgbClr val="00B0F0"/>
                </a:solidFill>
              </a:rPr>
              <a:t>Problem Solving:</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Mathematical language</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Investigations </a:t>
            </a:r>
          </a:p>
          <a:p>
            <a:pPr marL="285750" lvl="0" indent="-285750">
              <a:buSzPct val="100000"/>
              <a:buFont typeface="Arial" pitchFamily="34"/>
              <a:buChar char="•"/>
              <a:defRPr sz="1800" b="0" i="0" u="none" strike="noStrike" kern="0" cap="none" spc="0" baseline="0">
                <a:solidFill>
                  <a:srgbClr val="000000"/>
                </a:solidFill>
                <a:uFillTx/>
              </a:defRPr>
            </a:pPr>
            <a:r>
              <a:rPr lang="en-GB" sz="1400" dirty="0"/>
              <a:t>Applying different strategies.</a:t>
            </a:r>
          </a:p>
        </p:txBody>
      </p:sp>
    </p:spTree>
    <p:extLst>
      <p:ext uri="{BB962C8B-B14F-4D97-AF65-F5344CB8AC3E}">
        <p14:creationId xmlns:p14="http://schemas.microsoft.com/office/powerpoint/2010/main" val="1859253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914701" y="303304"/>
            <a:ext cx="6347709" cy="823545"/>
          </a:xfrm>
        </p:spPr>
        <p:txBody>
          <a:bodyPr anchorCtr="1"/>
          <a:lstStyle/>
          <a:p>
            <a:pPr lvl="0" algn="ctr"/>
            <a:r>
              <a:rPr lang="en-GB" b="1" u="sng" dirty="0">
                <a:solidFill>
                  <a:srgbClr val="C00000"/>
                </a:solidFill>
              </a:rPr>
              <a:t>Learning Through Play</a:t>
            </a:r>
          </a:p>
        </p:txBody>
      </p:sp>
      <p:sp>
        <p:nvSpPr>
          <p:cNvPr id="5" name="Rectangle 6"/>
          <p:cNvSpPr/>
          <p:nvPr/>
        </p:nvSpPr>
        <p:spPr>
          <a:xfrm>
            <a:off x="686381" y="1421070"/>
            <a:ext cx="3652863" cy="4301758"/>
          </a:xfrm>
          <a:prstGeom prst="rect">
            <a:avLst/>
          </a:prstGeom>
          <a:solidFill>
            <a:srgbClr val="90C226"/>
          </a:solidFill>
          <a:ln w="19046" cap="rnd">
            <a:solidFill>
              <a:srgbClr val="688E19"/>
            </a:solidFill>
            <a:prstDash val="solid"/>
            <a:miter/>
          </a:ln>
        </p:spPr>
        <p:txBody>
          <a:bodyPr vert="horz" wrap="square" lIns="91440" tIns="45720" rIns="91440" bIns="45720" anchor="ctr" anchorCtr="0"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Children will engage in a number of play sessions through the week. The areas of play are as follows:</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 </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dirty="0">
                <a:solidFill>
                  <a:srgbClr val="FFFFFF"/>
                </a:solidFill>
                <a:latin typeface="Trebuchet MS"/>
              </a:rPr>
              <a:t>Role</a:t>
            </a:r>
            <a:r>
              <a:rPr lang="en-GB" sz="1800" b="0" i="0" u="none" strike="noStrike" kern="1200" cap="none" spc="0" baseline="0" dirty="0">
                <a:solidFill>
                  <a:srgbClr val="FFFFFF"/>
                </a:solidFill>
                <a:uFillTx/>
                <a:latin typeface="Trebuchet MS"/>
              </a:rPr>
              <a:t> Play</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Sand</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Water</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Dough/Clay </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Tabletop</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Small world</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Construction</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Creative</a:t>
            </a:r>
          </a:p>
        </p:txBody>
      </p:sp>
      <p:pic>
        <p:nvPicPr>
          <p:cNvPr id="6" name="Content Placeholder 5"/>
          <p:cNvPicPr>
            <a:picLocks noGrp="1" noChangeAspect="1"/>
          </p:cNvPicPr>
          <p:nvPr>
            <p:ph idx="1"/>
          </p:nvPr>
        </p:nvPicPr>
        <p:blipFill>
          <a:blip r:embed="rId2"/>
          <a:srcRect b="12276"/>
          <a:stretch>
            <a:fillRect/>
          </a:stretch>
        </p:blipFill>
        <p:spPr>
          <a:xfrm>
            <a:off x="5050172" y="1262319"/>
            <a:ext cx="4038039" cy="4570736"/>
          </a:xfrm>
        </p:spPr>
      </p:pic>
    </p:spTree>
    <p:extLst>
      <p:ext uri="{BB962C8B-B14F-4D97-AF65-F5344CB8AC3E}">
        <p14:creationId xmlns:p14="http://schemas.microsoft.com/office/powerpoint/2010/main" val="32239913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798323" y="186128"/>
            <a:ext cx="6347709" cy="1320795"/>
          </a:xfrm>
        </p:spPr>
        <p:txBody>
          <a:bodyPr anchorCtr="1"/>
          <a:lstStyle/>
          <a:p>
            <a:pPr lvl="0" algn="ctr"/>
            <a:r>
              <a:rPr lang="en-GB" u="sng" dirty="0">
                <a:solidFill>
                  <a:srgbClr val="FFC000"/>
                </a:solidFill>
                <a:latin typeface="Comic Sans MS" pitchFamily="66"/>
              </a:rPr>
              <a:t>World Around Us</a:t>
            </a:r>
            <a:br>
              <a:rPr lang="en-GB" u="sng" dirty="0">
                <a:solidFill>
                  <a:srgbClr val="FFC000"/>
                </a:solidFill>
                <a:latin typeface="Comic Sans MS" pitchFamily="66"/>
              </a:rPr>
            </a:br>
            <a:r>
              <a:rPr lang="en-GB" sz="2200" dirty="0">
                <a:solidFill>
                  <a:srgbClr val="FFC000"/>
                </a:solidFill>
                <a:latin typeface="Comic Sans MS" pitchFamily="66"/>
              </a:rPr>
              <a:t>History, Geography, Science and Technology</a:t>
            </a:r>
          </a:p>
        </p:txBody>
      </p:sp>
      <p:sp>
        <p:nvSpPr>
          <p:cNvPr id="5" name="Rectangle 11"/>
          <p:cNvSpPr/>
          <p:nvPr/>
        </p:nvSpPr>
        <p:spPr>
          <a:xfrm>
            <a:off x="454959" y="1282490"/>
            <a:ext cx="2504371" cy="5164988"/>
          </a:xfrm>
          <a:prstGeom prst="rect">
            <a:avLst/>
          </a:prstGeom>
          <a:solidFill>
            <a:srgbClr val="FF0000"/>
          </a:solidFill>
          <a:ln w="19046" cap="rnd">
            <a:solidFill>
              <a:srgbClr val="688E1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rebuchet MS"/>
            </a:endParaRPr>
          </a:p>
        </p:txBody>
      </p:sp>
      <p:sp>
        <p:nvSpPr>
          <p:cNvPr id="7" name="TextBox 7"/>
          <p:cNvSpPr txBox="1"/>
          <p:nvPr/>
        </p:nvSpPr>
        <p:spPr>
          <a:xfrm>
            <a:off x="536332" y="1557923"/>
            <a:ext cx="2115428" cy="3046988"/>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sng" strike="noStrike" kern="1200" cap="none" spc="0" baseline="0" dirty="0">
                <a:solidFill>
                  <a:srgbClr val="000000"/>
                </a:solidFill>
                <a:uFillTx/>
                <a:latin typeface="Comic Sans MS" pitchFamily="66"/>
              </a:rPr>
              <a:t>Term 1</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u="sng" dirty="0">
              <a:solidFill>
                <a:srgbClr val="000000"/>
              </a:solidFill>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dirty="0">
                <a:solidFill>
                  <a:srgbClr val="000000"/>
                </a:solidFill>
                <a:latin typeface="Comic Sans MS" pitchFamily="66"/>
              </a:rPr>
              <a:t>People Who Help Us </a:t>
            </a:r>
            <a:endParaRPr lang="en-GB" sz="2400" b="1" i="0" u="none" strike="noStrike" kern="1200" cap="none" spc="0" baseline="0" dirty="0">
              <a:solidFill>
                <a:srgbClr val="0000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dirty="0">
              <a:solidFill>
                <a:srgbClr val="0000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000000"/>
                </a:solidFill>
                <a:uFillTx/>
                <a:latin typeface="Comic Sans MS" pitchFamily="66"/>
              </a:rPr>
              <a:t>Dinosaurs</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dirty="0">
              <a:solidFill>
                <a:srgbClr val="000000"/>
              </a:solidFill>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000000"/>
                </a:solidFill>
                <a:uFillTx/>
                <a:latin typeface="Comic Sans MS" pitchFamily="66"/>
              </a:rPr>
              <a:t>Christmas</a:t>
            </a:r>
            <a:r>
              <a:rPr lang="en-GB" sz="2400" b="1" i="0" u="none" strike="noStrike" kern="1200" cap="none" spc="0" dirty="0">
                <a:solidFill>
                  <a:srgbClr val="000000"/>
                </a:solidFill>
                <a:uFillTx/>
                <a:latin typeface="Comic Sans MS" pitchFamily="66"/>
              </a:rPr>
              <a:t> </a:t>
            </a:r>
            <a:endParaRPr lang="en-GB" sz="2400" b="1" i="0" u="none" strike="noStrike" kern="1200" cap="none" spc="0" baseline="0" dirty="0">
              <a:solidFill>
                <a:srgbClr val="000000"/>
              </a:solidFill>
              <a:uFillTx/>
              <a:latin typeface="Comic Sans MS" pitchFamily="66"/>
            </a:endParaRPr>
          </a:p>
        </p:txBody>
      </p:sp>
      <p:pic>
        <p:nvPicPr>
          <p:cNvPr id="8" name="Picture 15" descr="Dino Dinosaur · Free vector graphic on Pixabay"/>
          <p:cNvPicPr>
            <a:picLocks noChangeAspect="1"/>
          </p:cNvPicPr>
          <p:nvPr/>
        </p:nvPicPr>
        <p:blipFill>
          <a:blip r:embed="rId2"/>
          <a:stretch>
            <a:fillRect/>
          </a:stretch>
        </p:blipFill>
        <p:spPr>
          <a:xfrm>
            <a:off x="729180" y="4974243"/>
            <a:ext cx="1922580" cy="1251685"/>
          </a:xfrm>
          <a:prstGeom prst="rect">
            <a:avLst/>
          </a:prstGeom>
          <a:noFill/>
          <a:ln cap="flat">
            <a:noFill/>
          </a:ln>
        </p:spPr>
      </p:pic>
      <p:sp>
        <p:nvSpPr>
          <p:cNvPr id="9" name="Rectangle 12"/>
          <p:cNvSpPr/>
          <p:nvPr/>
        </p:nvSpPr>
        <p:spPr>
          <a:xfrm>
            <a:off x="3442529" y="1282490"/>
            <a:ext cx="2318191" cy="5164997"/>
          </a:xfrm>
          <a:prstGeom prst="rect">
            <a:avLst/>
          </a:prstGeom>
          <a:solidFill>
            <a:srgbClr val="90C226"/>
          </a:solidFill>
          <a:ln w="19046" cap="rnd">
            <a:solidFill>
              <a:srgbClr val="688E1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rebuchet MS"/>
            </a:endParaRPr>
          </a:p>
        </p:txBody>
      </p:sp>
      <p:sp>
        <p:nvSpPr>
          <p:cNvPr id="10" name="TextBox 9"/>
          <p:cNvSpPr txBox="1"/>
          <p:nvPr/>
        </p:nvSpPr>
        <p:spPr>
          <a:xfrm>
            <a:off x="3457721" y="1715610"/>
            <a:ext cx="2287807" cy="1938992"/>
          </a:xfrm>
          <a:prstGeom prst="rect">
            <a:avLst/>
          </a:prstGeom>
          <a:noFill/>
          <a:ln cap="flat">
            <a:noFill/>
          </a:ln>
        </p:spPr>
        <p:txBody>
          <a:bodyPr vert="horz" wrap="non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sng" strike="noStrike" kern="1200" cap="none" spc="0" baseline="0" dirty="0">
                <a:solidFill>
                  <a:srgbClr val="FFFF00"/>
                </a:solidFill>
                <a:uFillTx/>
                <a:latin typeface="Comic Sans MS" pitchFamily="66"/>
              </a:rPr>
              <a:t>Term 2</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sng" strike="noStrike" kern="1200" cap="none" spc="0" baseline="0" dirty="0">
              <a:solidFill>
                <a:srgbClr val="FFFF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FFFF00"/>
                </a:solidFill>
                <a:uFillTx/>
                <a:latin typeface="Comic Sans MS" pitchFamily="66"/>
              </a:rPr>
              <a:t>Pirates</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dirty="0">
              <a:solidFill>
                <a:srgbClr val="FFFF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dirty="0">
                <a:solidFill>
                  <a:srgbClr val="FFFF00"/>
                </a:solidFill>
                <a:latin typeface="Comic Sans MS" pitchFamily="66"/>
              </a:rPr>
              <a:t> Superheroes</a:t>
            </a:r>
            <a:r>
              <a:rPr lang="en-GB" sz="2400" b="1" i="0" u="none" strike="noStrike" kern="1200" cap="none" spc="0" baseline="0" dirty="0">
                <a:solidFill>
                  <a:srgbClr val="FFFF00"/>
                </a:solidFill>
                <a:uFillTx/>
                <a:latin typeface="Comic Sans MS" pitchFamily="66"/>
              </a:rPr>
              <a:t> </a:t>
            </a:r>
          </a:p>
        </p:txBody>
      </p:sp>
      <p:pic>
        <p:nvPicPr>
          <p:cNvPr id="11" name="Picture 16" descr="File:Piratey transparent background.svg - Wikimedia Commons"/>
          <p:cNvPicPr>
            <a:picLocks noChangeAspect="1"/>
          </p:cNvPicPr>
          <p:nvPr/>
        </p:nvPicPr>
        <p:blipFill>
          <a:blip r:embed="rId3"/>
          <a:stretch>
            <a:fillRect/>
          </a:stretch>
        </p:blipFill>
        <p:spPr>
          <a:xfrm>
            <a:off x="3817278" y="4190867"/>
            <a:ext cx="1568689" cy="2035061"/>
          </a:xfrm>
          <a:prstGeom prst="rect">
            <a:avLst/>
          </a:prstGeom>
          <a:noFill/>
          <a:ln cap="flat">
            <a:noFill/>
          </a:ln>
        </p:spPr>
      </p:pic>
      <p:sp>
        <p:nvSpPr>
          <p:cNvPr id="12" name="Rectangle 13"/>
          <p:cNvSpPr/>
          <p:nvPr/>
        </p:nvSpPr>
        <p:spPr>
          <a:xfrm>
            <a:off x="6592616" y="1253759"/>
            <a:ext cx="2357390" cy="5164997"/>
          </a:xfrm>
          <a:prstGeom prst="rect">
            <a:avLst/>
          </a:prstGeom>
          <a:solidFill>
            <a:srgbClr val="00B0F0"/>
          </a:solidFill>
          <a:ln w="19046" cap="rnd">
            <a:solidFill>
              <a:srgbClr val="688E1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rebuchet MS"/>
            </a:endParaRPr>
          </a:p>
        </p:txBody>
      </p:sp>
      <p:sp>
        <p:nvSpPr>
          <p:cNvPr id="13" name="TextBox 10"/>
          <p:cNvSpPr txBox="1"/>
          <p:nvPr/>
        </p:nvSpPr>
        <p:spPr>
          <a:xfrm>
            <a:off x="6689563" y="1715610"/>
            <a:ext cx="1962397" cy="1938992"/>
          </a:xfrm>
          <a:prstGeom prst="rect">
            <a:avLst/>
          </a:prstGeom>
          <a:noFill/>
          <a:ln cap="flat">
            <a:noFill/>
          </a:ln>
        </p:spPr>
        <p:txBody>
          <a:bodyPr vert="horz" wrap="none" lIns="91440" tIns="45720" rIns="91440" bIns="45720" anchor="t" anchorCtr="0"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sng" strike="noStrike" kern="1200" cap="none" spc="0" baseline="0" dirty="0">
                <a:solidFill>
                  <a:srgbClr val="FFC000"/>
                </a:solidFill>
                <a:uFillTx/>
                <a:latin typeface="Comic Sans MS" pitchFamily="66"/>
              </a:rPr>
              <a:t>Term 3</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sng" strike="noStrike" kern="1200" cap="none" spc="0" baseline="0" dirty="0">
              <a:solidFill>
                <a:srgbClr val="FFC0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FFC000"/>
                </a:solidFill>
                <a:uFillTx/>
                <a:latin typeface="Comic Sans MS" pitchFamily="66"/>
              </a:rPr>
              <a:t> The Jungle</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1" i="0" u="none" strike="noStrike" kern="1200" cap="none" spc="0" baseline="0" dirty="0">
              <a:solidFill>
                <a:srgbClr val="FFC000"/>
              </a:solidFill>
              <a:uFillTx/>
              <a:latin typeface="Comic Sans MS" pitchFamily="66"/>
            </a:endParaRP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dirty="0">
                <a:solidFill>
                  <a:srgbClr val="FFC000"/>
                </a:solidFill>
                <a:uFillTx/>
                <a:latin typeface="Comic Sans MS" pitchFamily="66"/>
              </a:rPr>
              <a:t>  Summer</a:t>
            </a:r>
          </a:p>
        </p:txBody>
      </p:sp>
      <p:pic>
        <p:nvPicPr>
          <p:cNvPr id="2" name="Picture 2" descr="lion. Cartoon illustration ...">
            <a:extLst>
              <a:ext uri="{FF2B5EF4-FFF2-40B4-BE49-F238E27FC236}">
                <a16:creationId xmlns:a16="http://schemas.microsoft.com/office/drawing/2014/main" id="{95E54247-7498-D211-F5B5-0DF7228270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2835" y="4091934"/>
            <a:ext cx="2261576" cy="1294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881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p:cNvSpPr>
          <p:nvPr>
            <p:ph type="title"/>
          </p:nvPr>
        </p:nvSpPr>
        <p:spPr>
          <a:xfrm>
            <a:off x="2020709" y="305382"/>
            <a:ext cx="5776548" cy="753209"/>
          </a:xfrm>
        </p:spPr>
        <p:txBody>
          <a:bodyPr anchorCtr="1"/>
          <a:lstStyle/>
          <a:p>
            <a:pPr lvl="0" algn="ctr"/>
            <a:r>
              <a:rPr lang="en-GB" sz="3200" b="1" u="sng" dirty="0">
                <a:solidFill>
                  <a:srgbClr val="00B050"/>
                </a:solidFill>
                <a:latin typeface="Comic Sans MS" pitchFamily="66"/>
              </a:rPr>
              <a:t>Grow in Love &amp; PDMU</a:t>
            </a:r>
          </a:p>
        </p:txBody>
      </p:sp>
      <p:pic>
        <p:nvPicPr>
          <p:cNvPr id="5" name="Picture 6" descr="Grow in Love&amp;quot; Religious Education Service available - The Diocese of Ardagh  And Clonmacnois"/>
          <p:cNvPicPr>
            <a:picLocks noGrp="1" noChangeAspect="1"/>
          </p:cNvPicPr>
          <p:nvPr>
            <p:ph idx="1"/>
          </p:nvPr>
        </p:nvPicPr>
        <p:blipFill>
          <a:blip r:embed="rId2"/>
          <a:srcRect b="20970"/>
          <a:stretch>
            <a:fillRect/>
          </a:stretch>
        </p:blipFill>
        <p:spPr>
          <a:xfrm>
            <a:off x="691259" y="1123499"/>
            <a:ext cx="3081701" cy="2338751"/>
          </a:xfrm>
        </p:spPr>
      </p:pic>
      <p:sp>
        <p:nvSpPr>
          <p:cNvPr id="6" name="Rectangle 5"/>
          <p:cNvSpPr/>
          <p:nvPr/>
        </p:nvSpPr>
        <p:spPr>
          <a:xfrm>
            <a:off x="4148051" y="1248988"/>
            <a:ext cx="3815542" cy="1861750"/>
          </a:xfrm>
          <a:prstGeom prst="rect">
            <a:avLst/>
          </a:prstGeom>
          <a:solidFill>
            <a:srgbClr val="FFFF00"/>
          </a:solidFill>
          <a:ln w="19046" cap="rnd">
            <a:solidFill>
              <a:srgbClr val="688E19"/>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Trebuchet MS"/>
            </a:endParaRPr>
          </a:p>
        </p:txBody>
      </p:sp>
      <p:sp>
        <p:nvSpPr>
          <p:cNvPr id="7" name="TextBox 6"/>
          <p:cNvSpPr txBox="1"/>
          <p:nvPr/>
        </p:nvSpPr>
        <p:spPr>
          <a:xfrm>
            <a:off x="4470409" y="1356416"/>
            <a:ext cx="3326848" cy="1754322"/>
          </a:xfrm>
          <a:prstGeom prst="rect">
            <a:avLst/>
          </a:prstGeom>
          <a:noFill/>
          <a:ln cap="flat">
            <a:noFill/>
          </a:ln>
        </p:spPr>
        <p:txBody>
          <a:bodyPr vert="horz" wrap="square" lIns="91440" tIns="45720" rIns="91440" bIns="45720" anchor="t" anchorCtr="0" compatLnSpc="1">
            <a:spAutoFit/>
          </a:bodyPr>
          <a:lstStyle/>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Our World</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We Belong</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We Remember</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Advent and Christmas</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Trebuchet MS"/>
              </a:rPr>
              <a:t>Jesus and the Holy Family</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Trebuchet MS"/>
            </a:endParaRPr>
          </a:p>
        </p:txBody>
      </p:sp>
      <p:sp>
        <p:nvSpPr>
          <p:cNvPr id="8" name="Rectangle 6"/>
          <p:cNvSpPr/>
          <p:nvPr/>
        </p:nvSpPr>
        <p:spPr>
          <a:xfrm>
            <a:off x="373669" y="3991703"/>
            <a:ext cx="6559064" cy="2350908"/>
          </a:xfrm>
          <a:prstGeom prst="rect">
            <a:avLst/>
          </a:prstGeom>
          <a:solidFill>
            <a:srgbClr val="FF0000"/>
          </a:solidFill>
          <a:ln w="19046" cap="rnd">
            <a:solidFill>
              <a:srgbClr val="688E19"/>
            </a:solidFill>
            <a:prstDash val="solid"/>
            <a:miter/>
          </a:ln>
        </p:spPr>
        <p:txBody>
          <a:bodyPr vert="horz" wrap="square" lIns="91440" tIns="45720" rIns="91440" bIns="45720" anchor="ctr" anchorCtr="0"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1" i="0" u="sng" strike="noStrike" kern="1200" cap="none" spc="0" baseline="0" dirty="0">
                <a:solidFill>
                  <a:srgbClr val="FFFFFF"/>
                </a:solidFill>
                <a:uFillTx/>
                <a:latin typeface="Comic Sans MS" pitchFamily="66"/>
              </a:rPr>
              <a:t>PDMU</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Pupils will develop an understanding of themselves and their personal attributes through exploration of who they are and what they can do. </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Trebuchet MS"/>
              </a:rPr>
              <a:t>They will develop an understanding of their feelings by exploring how to express their emotions and how these emotions can affect others. </a:t>
            </a:r>
          </a:p>
        </p:txBody>
      </p:sp>
      <p:pic>
        <p:nvPicPr>
          <p:cNvPr id="9" name="Picture 7" descr="Emotions Smileys Feelings · Free vector graphic on Pixabay"/>
          <p:cNvPicPr>
            <a:picLocks noChangeAspect="1"/>
          </p:cNvPicPr>
          <p:nvPr/>
        </p:nvPicPr>
        <p:blipFill>
          <a:blip r:embed="rId3"/>
          <a:stretch>
            <a:fillRect/>
          </a:stretch>
        </p:blipFill>
        <p:spPr>
          <a:xfrm>
            <a:off x="7165409" y="4396156"/>
            <a:ext cx="2066187" cy="1406758"/>
          </a:xfrm>
          <a:prstGeom prst="rect">
            <a:avLst/>
          </a:prstGeom>
          <a:noFill/>
          <a:ln cap="flat">
            <a:noFill/>
          </a:ln>
        </p:spPr>
      </p:pic>
    </p:spTree>
    <p:extLst>
      <p:ext uri="{BB962C8B-B14F-4D97-AF65-F5344CB8AC3E}">
        <p14:creationId xmlns:p14="http://schemas.microsoft.com/office/powerpoint/2010/main" val="1774146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Grp="1"/>
          </p:cNvSpPr>
          <p:nvPr>
            <p:ph type="title"/>
          </p:nvPr>
        </p:nvSpPr>
        <p:spPr>
          <a:xfrm>
            <a:off x="2175674" y="306922"/>
            <a:ext cx="5285643" cy="939189"/>
          </a:xfrm>
        </p:spPr>
        <p:txBody>
          <a:bodyPr anchorCtr="1"/>
          <a:lstStyle/>
          <a:p>
            <a:pPr lvl="0" algn="ctr"/>
            <a:r>
              <a:rPr lang="en-GB" sz="4000" b="1" dirty="0">
                <a:solidFill>
                  <a:srgbClr val="FF0000"/>
                </a:solidFill>
                <a:latin typeface="Calibri"/>
              </a:rPr>
              <a:t>Physical Education</a:t>
            </a:r>
          </a:p>
        </p:txBody>
      </p:sp>
      <p:sp>
        <p:nvSpPr>
          <p:cNvPr id="5" name="Rectangle 4"/>
          <p:cNvSpPr/>
          <p:nvPr/>
        </p:nvSpPr>
        <p:spPr>
          <a:xfrm>
            <a:off x="580296" y="1729797"/>
            <a:ext cx="5319348" cy="4401208"/>
          </a:xfrm>
          <a:prstGeom prst="rect">
            <a:avLst/>
          </a:prstGeom>
          <a:noFill/>
          <a:ln cap="flat">
            <a:noFill/>
            <a:prstDash val="solid"/>
          </a:ln>
        </p:spPr>
        <p:txBody>
          <a:bodyPr vert="horz" wrap="square" lIns="91440" tIns="45720" rIns="91440" bIns="45720" anchor="t" anchorCtr="0" compatLnSpc="1">
            <a:spAutoFit/>
          </a:bodyPr>
          <a:lstStyle/>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Games</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Gymnastics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a:p>
            <a:pPr marL="457200" marR="0" lvl="0" indent="-45720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Dance</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Athletics</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2800" b="0" i="0" u="none" strike="noStrike" kern="1200" cap="none" spc="0" baseline="0" dirty="0">
                <a:solidFill>
                  <a:srgbClr val="000000"/>
                </a:solidFill>
                <a:uFillTx/>
                <a:latin typeface="Comic Sans MS" pitchFamily="66"/>
              </a:rPr>
              <a:t>Outside coaching </a:t>
            </a:r>
          </a:p>
          <a:p>
            <a:pPr marL="285750" marR="0" lvl="0" indent="-285750" algn="l" defTabSz="4572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endParaRPr lang="en-GB" sz="2800" b="0" i="0" u="none" strike="noStrike" kern="1200" cap="none" spc="0" baseline="0" dirty="0">
              <a:solidFill>
                <a:srgbClr val="000000"/>
              </a:solidFill>
              <a:uFillTx/>
              <a:latin typeface="Comic Sans MS" pitchFamily="66"/>
            </a:endParaRPr>
          </a:p>
        </p:txBody>
      </p:sp>
      <p:pic>
        <p:nvPicPr>
          <p:cNvPr id="6" name="Picture 7"/>
          <p:cNvPicPr>
            <a:picLocks noChangeAspect="1"/>
          </p:cNvPicPr>
          <p:nvPr/>
        </p:nvPicPr>
        <p:blipFill>
          <a:blip r:embed="rId2"/>
          <a:srcRect t="47488"/>
          <a:stretch>
            <a:fillRect/>
          </a:stretch>
        </p:blipFill>
        <p:spPr>
          <a:xfrm>
            <a:off x="5790690" y="1630044"/>
            <a:ext cx="3109560" cy="1320974"/>
          </a:xfrm>
          <a:prstGeom prst="rect">
            <a:avLst/>
          </a:prstGeom>
          <a:noFill/>
          <a:ln cap="flat">
            <a:noFill/>
          </a:ln>
        </p:spPr>
      </p:pic>
    </p:spTree>
    <p:extLst>
      <p:ext uri="{BB962C8B-B14F-4D97-AF65-F5344CB8AC3E}">
        <p14:creationId xmlns:p14="http://schemas.microsoft.com/office/powerpoint/2010/main" val="372766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p:cNvSpPr>
          <p:nvPr>
            <p:ph type="title"/>
          </p:nvPr>
        </p:nvSpPr>
        <p:spPr>
          <a:xfrm>
            <a:off x="2556719" y="257432"/>
            <a:ext cx="4193932" cy="779580"/>
          </a:xfrm>
        </p:spPr>
        <p:txBody>
          <a:bodyPr anchorCtr="1"/>
          <a:lstStyle/>
          <a:p>
            <a:pPr lvl="0" algn="ctr"/>
            <a:r>
              <a:rPr lang="en-GB" b="1" u="sng" dirty="0">
                <a:solidFill>
                  <a:srgbClr val="FF0000"/>
                </a:solidFill>
                <a:latin typeface="Comic Sans MS" pitchFamily="66"/>
              </a:rPr>
              <a:t>Homework</a:t>
            </a:r>
          </a:p>
        </p:txBody>
      </p:sp>
      <p:sp>
        <p:nvSpPr>
          <p:cNvPr id="5" name="Rectangle 8"/>
          <p:cNvSpPr txBox="1">
            <a:spLocks noGrp="1"/>
          </p:cNvSpPr>
          <p:nvPr>
            <p:ph idx="1"/>
          </p:nvPr>
        </p:nvSpPr>
        <p:spPr>
          <a:xfrm>
            <a:off x="392291" y="1305954"/>
            <a:ext cx="7912123" cy="4972717"/>
          </a:xfrm>
        </p:spPr>
        <p:txBody>
          <a:bodyPr/>
          <a:lstStyle/>
          <a:p>
            <a:pPr lvl="0">
              <a:lnSpc>
                <a:spcPct val="80000"/>
              </a:lnSpc>
              <a:spcBef>
                <a:spcPts val="700"/>
              </a:spcBef>
              <a:buFont typeface="Wingdings" pitchFamily="2"/>
              <a:buChar char="§"/>
            </a:pPr>
            <a:r>
              <a:rPr lang="en-GB" sz="1900" dirty="0">
                <a:solidFill>
                  <a:srgbClr val="000000"/>
                </a:solidFill>
                <a:latin typeface="Comic Sans MS" pitchFamily="66"/>
              </a:rPr>
              <a:t>Reading homework- The books are kept for the week.</a:t>
            </a:r>
          </a:p>
          <a:p>
            <a:pPr marL="0" lvl="0" indent="0" algn="ctr">
              <a:lnSpc>
                <a:spcPct val="80000"/>
              </a:lnSpc>
              <a:spcBef>
                <a:spcPts val="700"/>
              </a:spcBef>
              <a:buNone/>
            </a:pPr>
            <a:r>
              <a:rPr lang="en-GB" sz="1500" dirty="0">
                <a:solidFill>
                  <a:srgbClr val="000000"/>
                </a:solidFill>
                <a:latin typeface="Comic Sans MS" pitchFamily="66"/>
              </a:rPr>
              <a:t>    </a:t>
            </a:r>
            <a:r>
              <a:rPr lang="en-GB" sz="1400" b="1" dirty="0">
                <a:solidFill>
                  <a:srgbClr val="FF0000"/>
                </a:solidFill>
                <a:latin typeface="Comic Sans MS" pitchFamily="66"/>
              </a:rPr>
              <a:t>(Please see Reading strategies slide above to help you help your child with their reading skills.)</a:t>
            </a:r>
          </a:p>
          <a:p>
            <a:pPr lvl="0">
              <a:lnSpc>
                <a:spcPct val="80000"/>
              </a:lnSpc>
              <a:spcBef>
                <a:spcPts val="700"/>
              </a:spcBef>
              <a:buFont typeface="Wingdings" pitchFamily="2"/>
              <a:buChar char="§"/>
            </a:pPr>
            <a:endParaRPr lang="en-GB" sz="1900" dirty="0">
              <a:solidFill>
                <a:srgbClr val="000000"/>
              </a:solidFill>
              <a:latin typeface="Comic Sans MS" pitchFamily="66"/>
            </a:endParaRPr>
          </a:p>
          <a:p>
            <a:pPr lvl="0">
              <a:lnSpc>
                <a:spcPct val="80000"/>
              </a:lnSpc>
              <a:spcBef>
                <a:spcPts val="700"/>
              </a:spcBef>
              <a:buFont typeface="Wingdings" pitchFamily="2"/>
              <a:buChar char="§"/>
            </a:pPr>
            <a:r>
              <a:rPr lang="en-GB" sz="1900" dirty="0">
                <a:solidFill>
                  <a:srgbClr val="000000"/>
                </a:solidFill>
                <a:latin typeface="Comic Sans MS" pitchFamily="66"/>
              </a:rPr>
              <a:t>Key word list to be learned every night.  These will be tested on a Friday morning. </a:t>
            </a:r>
          </a:p>
          <a:p>
            <a:pPr lvl="0" algn="just">
              <a:lnSpc>
                <a:spcPct val="80000"/>
              </a:lnSpc>
              <a:spcBef>
                <a:spcPts val="700"/>
              </a:spcBef>
              <a:buFont typeface="Arial" pitchFamily="34"/>
              <a:buChar char="•"/>
            </a:pPr>
            <a:endParaRPr lang="en-US" sz="1900" b="1" dirty="0">
              <a:solidFill>
                <a:srgbClr val="FF0000"/>
              </a:solidFill>
              <a:latin typeface="Comic Sans MS" pitchFamily="66"/>
            </a:endParaRPr>
          </a:p>
          <a:p>
            <a:pPr lvl="0" algn="just">
              <a:lnSpc>
                <a:spcPct val="80000"/>
              </a:lnSpc>
              <a:spcBef>
                <a:spcPts val="700"/>
              </a:spcBef>
              <a:buFont typeface="Arial" pitchFamily="34"/>
              <a:buChar char="•"/>
            </a:pPr>
            <a:r>
              <a:rPr lang="en-US" sz="1900" b="1" dirty="0">
                <a:solidFill>
                  <a:srgbClr val="00B0F0"/>
                </a:solidFill>
                <a:latin typeface="Comic Sans MS" pitchFamily="66"/>
              </a:rPr>
              <a:t>Monday</a:t>
            </a:r>
            <a:r>
              <a:rPr lang="en-US" sz="1900" dirty="0">
                <a:solidFill>
                  <a:srgbClr val="00B0F0"/>
                </a:solidFill>
                <a:latin typeface="Comic Sans MS" pitchFamily="66"/>
              </a:rPr>
              <a:t> – Literacy, reading, keywords</a:t>
            </a:r>
          </a:p>
          <a:p>
            <a:pPr lvl="0" algn="just">
              <a:lnSpc>
                <a:spcPct val="80000"/>
              </a:lnSpc>
              <a:spcBef>
                <a:spcPts val="700"/>
              </a:spcBef>
              <a:buFont typeface="Arial" pitchFamily="34"/>
              <a:buChar char="•"/>
            </a:pPr>
            <a:r>
              <a:rPr lang="en-US" sz="1900" b="1" dirty="0">
                <a:solidFill>
                  <a:srgbClr val="00B0F0"/>
                </a:solidFill>
                <a:latin typeface="Comic Sans MS" pitchFamily="66"/>
              </a:rPr>
              <a:t>Tuesday</a:t>
            </a:r>
            <a:r>
              <a:rPr lang="en-US" sz="1900" dirty="0">
                <a:solidFill>
                  <a:srgbClr val="00B0F0"/>
                </a:solidFill>
                <a:latin typeface="Comic Sans MS" pitchFamily="66"/>
              </a:rPr>
              <a:t> – Numeracy, reading, keywords</a:t>
            </a:r>
          </a:p>
          <a:p>
            <a:pPr lvl="0" algn="just">
              <a:lnSpc>
                <a:spcPct val="80000"/>
              </a:lnSpc>
              <a:spcBef>
                <a:spcPts val="700"/>
              </a:spcBef>
              <a:buFont typeface="Arial" pitchFamily="34"/>
              <a:buChar char="•"/>
            </a:pPr>
            <a:r>
              <a:rPr lang="en-US" sz="1900" b="1" dirty="0">
                <a:solidFill>
                  <a:srgbClr val="00B0F0"/>
                </a:solidFill>
                <a:latin typeface="Comic Sans MS" pitchFamily="66"/>
              </a:rPr>
              <a:t>Wednesday</a:t>
            </a:r>
            <a:r>
              <a:rPr lang="en-US" sz="1900" dirty="0">
                <a:solidFill>
                  <a:srgbClr val="00B0F0"/>
                </a:solidFill>
                <a:latin typeface="Comic Sans MS" pitchFamily="66"/>
              </a:rPr>
              <a:t> – Grow in Love (RE), reading, keywords</a:t>
            </a:r>
          </a:p>
          <a:p>
            <a:pPr lvl="0" algn="just">
              <a:lnSpc>
                <a:spcPct val="80000"/>
              </a:lnSpc>
              <a:spcBef>
                <a:spcPts val="700"/>
              </a:spcBef>
              <a:buFont typeface="Arial" pitchFamily="34"/>
              <a:buChar char="•"/>
            </a:pPr>
            <a:r>
              <a:rPr lang="en-US" sz="1900" b="1" dirty="0">
                <a:solidFill>
                  <a:srgbClr val="00B0F0"/>
                </a:solidFill>
                <a:latin typeface="Comic Sans MS" pitchFamily="66"/>
              </a:rPr>
              <a:t>Thursday</a:t>
            </a:r>
            <a:r>
              <a:rPr lang="en-US" sz="1900" dirty="0">
                <a:solidFill>
                  <a:srgbClr val="00B0F0"/>
                </a:solidFill>
                <a:latin typeface="Comic Sans MS" pitchFamily="66"/>
              </a:rPr>
              <a:t> – Phonics, reading, keywords</a:t>
            </a:r>
          </a:p>
          <a:p>
            <a:pPr lvl="0" algn="just">
              <a:lnSpc>
                <a:spcPct val="80000"/>
              </a:lnSpc>
              <a:spcBef>
                <a:spcPts val="700"/>
              </a:spcBef>
              <a:buFont typeface="Arial" pitchFamily="34"/>
              <a:buChar char="•"/>
            </a:pPr>
            <a:endParaRPr lang="en-US" sz="1900" dirty="0">
              <a:solidFill>
                <a:srgbClr val="00B0F0"/>
              </a:solidFill>
              <a:latin typeface="Comic Sans MS" pitchFamily="66"/>
            </a:endParaRPr>
          </a:p>
          <a:p>
            <a:pPr lvl="0" algn="just">
              <a:lnSpc>
                <a:spcPct val="80000"/>
              </a:lnSpc>
              <a:spcBef>
                <a:spcPts val="700"/>
              </a:spcBef>
              <a:buFont typeface="Arial" pitchFamily="34"/>
              <a:buChar char="•"/>
            </a:pPr>
            <a:r>
              <a:rPr lang="en-US" dirty="0">
                <a:solidFill>
                  <a:srgbClr val="000000"/>
                </a:solidFill>
                <a:latin typeface="Comic Sans MS" pitchFamily="66"/>
              </a:rPr>
              <a:t>Encourage correct number and letter formation when completing homework (See next slide).</a:t>
            </a:r>
          </a:p>
          <a:p>
            <a:pPr marL="0" lvl="0" indent="0">
              <a:lnSpc>
                <a:spcPct val="80000"/>
              </a:lnSpc>
              <a:spcBef>
                <a:spcPts val="700"/>
              </a:spcBef>
              <a:buNone/>
            </a:pPr>
            <a:endParaRPr lang="en-GB" sz="1900" dirty="0">
              <a:solidFill>
                <a:srgbClr val="000000"/>
              </a:solidFill>
              <a:latin typeface="Comic Sans MS" pitchFamily="66"/>
            </a:endParaRPr>
          </a:p>
          <a:p>
            <a:pPr lvl="0">
              <a:lnSpc>
                <a:spcPct val="80000"/>
              </a:lnSpc>
              <a:spcBef>
                <a:spcPts val="700"/>
              </a:spcBef>
              <a:buFont typeface="Wingdings" pitchFamily="2"/>
              <a:buChar char="§"/>
            </a:pPr>
            <a:r>
              <a:rPr lang="en-GB" sz="1900" dirty="0">
                <a:solidFill>
                  <a:srgbClr val="000000"/>
                </a:solidFill>
                <a:latin typeface="Comic Sans MS" pitchFamily="66"/>
              </a:rPr>
              <a:t>All homework should be returned on Friday morning. </a:t>
            </a:r>
          </a:p>
        </p:txBody>
      </p:sp>
    </p:spTree>
    <p:extLst>
      <p:ext uri="{BB962C8B-B14F-4D97-AF65-F5344CB8AC3E}">
        <p14:creationId xmlns:p14="http://schemas.microsoft.com/office/powerpoint/2010/main" val="272150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695846" y="234088"/>
            <a:ext cx="6347709" cy="533396"/>
          </a:xfrm>
        </p:spPr>
        <p:txBody>
          <a:bodyPr anchorCtr="1"/>
          <a:lstStyle/>
          <a:p>
            <a:pPr lvl="0" algn="ctr"/>
            <a:r>
              <a:rPr lang="en-GB" sz="2400" b="1" u="sng" dirty="0">
                <a:latin typeface="Comic Sans MS" pitchFamily="66"/>
              </a:rPr>
              <a:t>Letter and Number Formation</a:t>
            </a:r>
          </a:p>
        </p:txBody>
      </p:sp>
      <p:pic>
        <p:nvPicPr>
          <p:cNvPr id="5" name="Content Placeholder 3"/>
          <p:cNvPicPr>
            <a:picLocks noGrp="1" noChangeAspect="1"/>
          </p:cNvPicPr>
          <p:nvPr>
            <p:ph idx="1"/>
          </p:nvPr>
        </p:nvPicPr>
        <p:blipFill>
          <a:blip r:embed="rId2"/>
          <a:srcRect l="16401" r="15467" b="2174"/>
          <a:stretch>
            <a:fillRect/>
          </a:stretch>
        </p:blipFill>
        <p:spPr>
          <a:xfrm>
            <a:off x="2825490" y="892176"/>
            <a:ext cx="4088419" cy="2769580"/>
          </a:xfrm>
        </p:spPr>
      </p:pic>
      <p:pic>
        <p:nvPicPr>
          <p:cNvPr id="6" name="Picture 4"/>
          <p:cNvPicPr>
            <a:picLocks noChangeAspect="1"/>
          </p:cNvPicPr>
          <p:nvPr/>
        </p:nvPicPr>
        <p:blipFill>
          <a:blip r:embed="rId3"/>
          <a:srcRect l="17318" t="4286" r="17247" b="18352"/>
          <a:stretch>
            <a:fillRect/>
          </a:stretch>
        </p:blipFill>
        <p:spPr>
          <a:xfrm>
            <a:off x="2733939" y="3943107"/>
            <a:ext cx="4271519" cy="2479432"/>
          </a:xfrm>
          <a:prstGeom prst="rect">
            <a:avLst/>
          </a:prstGeom>
          <a:noFill/>
          <a:ln cap="flat">
            <a:noFill/>
          </a:ln>
        </p:spPr>
      </p:pic>
    </p:spTree>
    <p:extLst>
      <p:ext uri="{BB962C8B-B14F-4D97-AF65-F5344CB8AC3E}">
        <p14:creationId xmlns:p14="http://schemas.microsoft.com/office/powerpoint/2010/main" val="8154975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p:cNvSpPr>
          <p:nvPr>
            <p:ph type="title"/>
          </p:nvPr>
        </p:nvSpPr>
        <p:spPr>
          <a:xfrm>
            <a:off x="2268416" y="377336"/>
            <a:ext cx="4237896" cy="923928"/>
          </a:xfrm>
        </p:spPr>
        <p:txBody>
          <a:bodyPr anchorCtr="1"/>
          <a:lstStyle/>
          <a:p>
            <a:pPr lvl="0" algn="ctr"/>
            <a:r>
              <a:rPr lang="en-GB" sz="4000" b="1" u="sng" dirty="0">
                <a:solidFill>
                  <a:srgbClr val="660033"/>
                </a:solidFill>
                <a:latin typeface="Comic Sans MS" pitchFamily="66"/>
              </a:rPr>
              <a:t>Seesaw</a:t>
            </a:r>
          </a:p>
        </p:txBody>
      </p:sp>
      <p:sp>
        <p:nvSpPr>
          <p:cNvPr id="5" name="Rectangle 10"/>
          <p:cNvSpPr txBox="1">
            <a:spLocks noGrp="1"/>
          </p:cNvSpPr>
          <p:nvPr>
            <p:ph idx="1"/>
          </p:nvPr>
        </p:nvSpPr>
        <p:spPr>
          <a:xfrm>
            <a:off x="342899" y="1301264"/>
            <a:ext cx="7288185" cy="5068884"/>
          </a:xfrm>
        </p:spPr>
        <p:txBody>
          <a:bodyPr/>
          <a:lstStyle/>
          <a:p>
            <a:pPr lvl="0">
              <a:buFont typeface="Wingdings" pitchFamily="2"/>
              <a:buChar char="§"/>
            </a:pPr>
            <a:r>
              <a:rPr lang="en-GB" dirty="0">
                <a:latin typeface="Comic Sans MS" panose="030F0702030302020204" pitchFamily="66" charset="0"/>
              </a:rPr>
              <a:t>This app enables us to establish an effective form of communication between home and school. </a:t>
            </a:r>
          </a:p>
          <a:p>
            <a:pPr lvl="0">
              <a:buFont typeface="Wingdings" pitchFamily="2"/>
              <a:buChar char="§"/>
            </a:pPr>
            <a:endParaRPr lang="en-GB" dirty="0">
              <a:latin typeface="Comic Sans MS" panose="030F0702030302020204" pitchFamily="66" charset="0"/>
            </a:endParaRPr>
          </a:p>
          <a:p>
            <a:pPr lvl="0">
              <a:buFont typeface="Wingdings" pitchFamily="2"/>
              <a:buChar char="§"/>
            </a:pPr>
            <a:r>
              <a:rPr lang="en-GB" dirty="0">
                <a:latin typeface="Comic Sans MS" panose="030F0702030302020204" pitchFamily="66" charset="0"/>
              </a:rPr>
              <a:t>We would actively encourage you to keep us updated on any developments that could affect your child’s education.</a:t>
            </a:r>
          </a:p>
          <a:p>
            <a:pPr lvl="0">
              <a:buFont typeface="Wingdings" pitchFamily="2"/>
              <a:buChar char="§"/>
            </a:pPr>
            <a:endParaRPr lang="en-GB" dirty="0">
              <a:effectLst/>
              <a:latin typeface="Comic Sans MS" panose="030F0702030302020204" pitchFamily="66" charset="0"/>
              <a:ea typeface="Calibri" panose="020F0502020204030204" pitchFamily="34" charset="0"/>
              <a:cs typeface="Times New Roman" panose="02020603050405020304" pitchFamily="18" charset="0"/>
            </a:endParaRPr>
          </a:p>
          <a:p>
            <a:pPr lvl="0">
              <a:buFont typeface="Wingdings" pitchFamily="2"/>
              <a:buChar char="§"/>
            </a:pPr>
            <a:r>
              <a:rPr lang="en-GB" dirty="0">
                <a:effectLst/>
                <a:latin typeface="Comic Sans MS" panose="030F0702030302020204" pitchFamily="66" charset="0"/>
                <a:ea typeface="Calibri" panose="020F0502020204030204" pitchFamily="34" charset="0"/>
                <a:cs typeface="Times New Roman" panose="02020603050405020304" pitchFamily="18" charset="0"/>
              </a:rPr>
              <a:t>We cannot read or respond to seesaw messages during teaching time. Please call the office if something is urgent. Please also be mindful when using seesaw that messages are respectful and necessary.</a:t>
            </a:r>
            <a:endParaRPr lang="en-GB" dirty="0">
              <a:latin typeface="Comic Sans MS" panose="030F0702030302020204" pitchFamily="66" charset="0"/>
            </a:endParaRPr>
          </a:p>
          <a:p>
            <a:pPr lvl="0">
              <a:buFont typeface="Wingdings" pitchFamily="2"/>
              <a:buChar char="§"/>
            </a:pPr>
            <a:endParaRPr lang="en-GB" dirty="0">
              <a:latin typeface="Comic Sans MS" panose="030F0702030302020204" pitchFamily="66" charset="0"/>
            </a:endParaRPr>
          </a:p>
          <a:p>
            <a:pPr lvl="0">
              <a:buFont typeface="Wingdings" pitchFamily="2"/>
              <a:buChar char="§"/>
            </a:pPr>
            <a:r>
              <a:rPr lang="en-GB" dirty="0">
                <a:latin typeface="Comic Sans MS" panose="030F0702030302020204" pitchFamily="66" charset="0"/>
              </a:rPr>
              <a:t>Seesaw is accessed by staff Monday- Friday during school hours only (8:30-9:00am and 2pm-4pm). Staff will only respond to messages during the above times. </a:t>
            </a:r>
          </a:p>
          <a:p>
            <a:pPr lvl="0">
              <a:lnSpc>
                <a:spcPct val="80000"/>
              </a:lnSpc>
              <a:spcBef>
                <a:spcPts val="500"/>
              </a:spcBef>
              <a:buNone/>
            </a:pPr>
            <a:endParaRPr lang="en-GB" sz="2000" dirty="0">
              <a:solidFill>
                <a:srgbClr val="660033"/>
              </a:solidFill>
              <a:latin typeface="Comic Sans MS" pitchFamily="66"/>
            </a:endParaRPr>
          </a:p>
        </p:txBody>
      </p:sp>
      <p:pic>
        <p:nvPicPr>
          <p:cNvPr id="6" name="Picture 2" descr="Seesaw - Crunchbase Company Profile &amp;amp; Funding"/>
          <p:cNvPicPr>
            <a:picLocks noChangeAspect="1"/>
          </p:cNvPicPr>
          <p:nvPr/>
        </p:nvPicPr>
        <p:blipFill>
          <a:blip r:embed="rId2"/>
          <a:srcRect/>
          <a:stretch>
            <a:fillRect/>
          </a:stretch>
        </p:blipFill>
        <p:spPr>
          <a:xfrm>
            <a:off x="7772399" y="183268"/>
            <a:ext cx="1560551" cy="1395191"/>
          </a:xfrm>
          <a:prstGeom prst="rect">
            <a:avLst/>
          </a:prstGeom>
          <a:noFill/>
          <a:ln cap="flat">
            <a:noFill/>
          </a:ln>
        </p:spPr>
      </p:pic>
    </p:spTree>
    <p:extLst>
      <p:ext uri="{BB962C8B-B14F-4D97-AF65-F5344CB8AC3E}">
        <p14:creationId xmlns:p14="http://schemas.microsoft.com/office/powerpoint/2010/main" val="915486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Grp="1"/>
          </p:cNvSpPr>
          <p:nvPr>
            <p:ph type="title"/>
          </p:nvPr>
        </p:nvSpPr>
        <p:spPr>
          <a:xfrm>
            <a:off x="1479393" y="296029"/>
            <a:ext cx="6347709" cy="854808"/>
          </a:xfrm>
        </p:spPr>
        <p:txBody>
          <a:bodyPr anchorCtr="1"/>
          <a:lstStyle/>
          <a:p>
            <a:pPr lvl="0" algn="ctr"/>
            <a:r>
              <a:rPr lang="en-GB" sz="4000" b="1" dirty="0">
                <a:solidFill>
                  <a:srgbClr val="7030A0"/>
                </a:solidFill>
                <a:latin typeface="Calibri"/>
              </a:rPr>
              <a:t>Additional Information</a:t>
            </a:r>
          </a:p>
        </p:txBody>
      </p:sp>
      <p:sp>
        <p:nvSpPr>
          <p:cNvPr id="5" name="Rectangle 3"/>
          <p:cNvSpPr txBox="1">
            <a:spLocks noGrp="1"/>
          </p:cNvSpPr>
          <p:nvPr>
            <p:ph idx="1"/>
          </p:nvPr>
        </p:nvSpPr>
        <p:spPr>
          <a:xfrm>
            <a:off x="306269" y="1072664"/>
            <a:ext cx="8746291" cy="5196251"/>
          </a:xfrm>
        </p:spPr>
        <p:txBody>
          <a:bodyPr>
            <a:normAutofit fontScale="92500" lnSpcReduction="10000"/>
          </a:bodyPr>
          <a:lstStyle/>
          <a:p>
            <a:pPr lvl="0">
              <a:lnSpc>
                <a:spcPct val="90000"/>
              </a:lnSpc>
              <a:spcBef>
                <a:spcPts val="700"/>
              </a:spcBef>
              <a:buFont typeface="Wingdings" pitchFamily="2"/>
              <a:buChar char="§"/>
            </a:pPr>
            <a:r>
              <a:rPr lang="en-GB" sz="1600" dirty="0">
                <a:solidFill>
                  <a:srgbClr val="000000"/>
                </a:solidFill>
                <a:latin typeface="Comic Sans MS" pitchFamily="66"/>
              </a:rPr>
              <a:t>Class starts promptly @ 9.00am.</a:t>
            </a:r>
          </a:p>
          <a:p>
            <a:pPr marL="0" lvl="0" indent="0">
              <a:lnSpc>
                <a:spcPct val="90000"/>
              </a:lnSpc>
              <a:spcBef>
                <a:spcPts val="700"/>
              </a:spcBef>
              <a:buNone/>
            </a:pPr>
            <a:r>
              <a:rPr lang="en-GB" sz="1600" dirty="0">
                <a:solidFill>
                  <a:srgbClr val="000000"/>
                </a:solidFill>
                <a:latin typeface="Comic Sans MS" pitchFamily="66"/>
              </a:rPr>
              <a:t>       If your child comes in after 9.00am marked </a:t>
            </a:r>
            <a:r>
              <a:rPr lang="en-GB" sz="1600" b="1" dirty="0">
                <a:solidFill>
                  <a:srgbClr val="000000"/>
                </a:solidFill>
                <a:latin typeface="Comic Sans MS" pitchFamily="66"/>
              </a:rPr>
              <a:t>L on the attendance register</a:t>
            </a:r>
            <a:r>
              <a:rPr lang="en-GB" sz="1600" dirty="0">
                <a:solidFill>
                  <a:srgbClr val="000000"/>
                </a:solidFill>
                <a:latin typeface="Comic Sans MS" pitchFamily="66"/>
              </a:rPr>
              <a:t>. </a:t>
            </a:r>
          </a:p>
          <a:p>
            <a:pPr lvl="0">
              <a:lnSpc>
                <a:spcPct val="80000"/>
              </a:lnSpc>
              <a:spcBef>
                <a:spcPts val="600"/>
              </a:spcBef>
              <a:buNone/>
            </a:pPr>
            <a:r>
              <a:rPr lang="en-GB" sz="1600" dirty="0">
                <a:solidFill>
                  <a:srgbClr val="000000"/>
                </a:solidFill>
                <a:latin typeface="Comic Sans MS" pitchFamily="66"/>
              </a:rPr>
              <a:t>       After 9.10am they will be marked </a:t>
            </a:r>
            <a:r>
              <a:rPr lang="en-GB" sz="1600" b="1" dirty="0">
                <a:solidFill>
                  <a:srgbClr val="000000"/>
                </a:solidFill>
                <a:latin typeface="Comic Sans MS" pitchFamily="66"/>
              </a:rPr>
              <a:t>U. </a:t>
            </a:r>
          </a:p>
          <a:p>
            <a:pPr lvl="0">
              <a:lnSpc>
                <a:spcPct val="80000"/>
              </a:lnSpc>
              <a:spcBef>
                <a:spcPts val="600"/>
              </a:spcBef>
              <a:buNone/>
            </a:pPr>
            <a:r>
              <a:rPr lang="en-GB" sz="1600" b="1" dirty="0">
                <a:solidFill>
                  <a:srgbClr val="000000"/>
                </a:solidFill>
                <a:latin typeface="Comic Sans MS" pitchFamily="66"/>
              </a:rPr>
              <a:t>    </a:t>
            </a:r>
            <a:r>
              <a:rPr lang="en-GB" sz="1600" i="1" dirty="0">
                <a:solidFill>
                  <a:srgbClr val="000000"/>
                </a:solidFill>
                <a:latin typeface="Comic Sans MS" pitchFamily="66"/>
              </a:rPr>
              <a:t>(the ‘minutes late’ automatically total and reduces the percentage attendance).</a:t>
            </a:r>
          </a:p>
          <a:p>
            <a:pPr lvl="0">
              <a:lnSpc>
                <a:spcPct val="80000"/>
              </a:lnSpc>
              <a:spcBef>
                <a:spcPts val="600"/>
              </a:spcBef>
              <a:buNone/>
            </a:pPr>
            <a:endParaRPr lang="en-GB" sz="1600" i="1" dirty="0">
              <a:solidFill>
                <a:srgbClr val="000000"/>
              </a:solidFill>
              <a:latin typeface="Comic Sans MS" pitchFamily="66"/>
            </a:endParaRPr>
          </a:p>
          <a:p>
            <a:pPr lvl="0">
              <a:lnSpc>
                <a:spcPct val="80000"/>
              </a:lnSpc>
              <a:spcBef>
                <a:spcPts val="600"/>
              </a:spcBef>
              <a:buFont typeface="Wingdings" pitchFamily="2"/>
              <a:buChar char="§"/>
            </a:pPr>
            <a:r>
              <a:rPr lang="en-GB" sz="1600" b="1" dirty="0">
                <a:solidFill>
                  <a:srgbClr val="000000"/>
                </a:solidFill>
                <a:latin typeface="Comic Sans MS" pitchFamily="66"/>
              </a:rPr>
              <a:t>Dinner</a:t>
            </a:r>
            <a:r>
              <a:rPr lang="en-GB" sz="1600" dirty="0">
                <a:solidFill>
                  <a:srgbClr val="000000"/>
                </a:solidFill>
                <a:latin typeface="Comic Sans MS" pitchFamily="66"/>
              </a:rPr>
              <a:t>- remember to book dinners on </a:t>
            </a:r>
            <a:r>
              <a:rPr lang="en-GB" sz="1600" dirty="0" err="1">
                <a:solidFill>
                  <a:srgbClr val="000000"/>
                </a:solidFill>
                <a:latin typeface="Comic Sans MS" pitchFamily="66"/>
              </a:rPr>
              <a:t>Eduspot</a:t>
            </a:r>
            <a:r>
              <a:rPr lang="en-GB" sz="1600" dirty="0">
                <a:solidFill>
                  <a:srgbClr val="000000"/>
                </a:solidFill>
                <a:latin typeface="Comic Sans MS" pitchFamily="66"/>
              </a:rPr>
              <a:t> by 12 midnight the previous evening.</a:t>
            </a:r>
          </a:p>
          <a:p>
            <a:pPr lvl="0">
              <a:lnSpc>
                <a:spcPct val="90000"/>
              </a:lnSpc>
              <a:spcBef>
                <a:spcPts val="700"/>
              </a:spcBef>
              <a:buFont typeface="Wingdings" pitchFamily="2"/>
              <a:buChar char="§"/>
            </a:pPr>
            <a:endParaRPr lang="en-GB" sz="1600" dirty="0">
              <a:solidFill>
                <a:srgbClr val="000000"/>
              </a:solidFill>
              <a:latin typeface="Comic Sans MS" pitchFamily="66"/>
            </a:endParaRPr>
          </a:p>
          <a:p>
            <a:pPr lvl="0">
              <a:lnSpc>
                <a:spcPct val="90000"/>
              </a:lnSpc>
              <a:spcBef>
                <a:spcPts val="700"/>
              </a:spcBef>
              <a:buFont typeface="Wingdings" pitchFamily="2"/>
              <a:buChar char="§"/>
            </a:pPr>
            <a:r>
              <a:rPr lang="en-GB" sz="1600" b="1" dirty="0">
                <a:solidFill>
                  <a:srgbClr val="000000"/>
                </a:solidFill>
                <a:latin typeface="Comic Sans MS" pitchFamily="66"/>
              </a:rPr>
              <a:t>Home time</a:t>
            </a:r>
            <a:r>
              <a:rPr lang="en-GB" sz="1600" dirty="0">
                <a:solidFill>
                  <a:srgbClr val="000000"/>
                </a:solidFill>
                <a:latin typeface="Comic Sans MS" pitchFamily="66"/>
              </a:rPr>
              <a:t>: Monday-Thursday 1.55pm from the back yard. Friday 1:50pm.</a:t>
            </a:r>
          </a:p>
          <a:p>
            <a:pPr lvl="0">
              <a:lnSpc>
                <a:spcPct val="90000"/>
              </a:lnSpc>
              <a:spcBef>
                <a:spcPts val="700"/>
              </a:spcBef>
              <a:buFont typeface="Wingdings" pitchFamily="2"/>
              <a:buChar char="§"/>
            </a:pPr>
            <a:endParaRPr lang="en-GB" sz="1600" b="1" dirty="0">
              <a:solidFill>
                <a:srgbClr val="000000"/>
              </a:solidFill>
              <a:latin typeface="Comic Sans MS" pitchFamily="66"/>
            </a:endParaRPr>
          </a:p>
          <a:p>
            <a:pPr lvl="0">
              <a:lnSpc>
                <a:spcPct val="90000"/>
              </a:lnSpc>
              <a:spcBef>
                <a:spcPts val="700"/>
              </a:spcBef>
              <a:buFont typeface="Wingdings" pitchFamily="2"/>
              <a:buChar char="§"/>
            </a:pPr>
            <a:r>
              <a:rPr lang="en-GB" sz="1600" b="1" dirty="0">
                <a:solidFill>
                  <a:srgbClr val="000000"/>
                </a:solidFill>
                <a:latin typeface="Comic Sans MS" pitchFamily="66"/>
              </a:rPr>
              <a:t>PE Day </a:t>
            </a:r>
            <a:r>
              <a:rPr lang="en-GB" sz="1600" dirty="0">
                <a:solidFill>
                  <a:srgbClr val="000000"/>
                </a:solidFill>
                <a:latin typeface="Comic Sans MS" pitchFamily="66"/>
              </a:rPr>
              <a:t>– to be confirmed.</a:t>
            </a:r>
          </a:p>
          <a:p>
            <a:pPr marL="0" lvl="0" indent="0">
              <a:lnSpc>
                <a:spcPct val="90000"/>
              </a:lnSpc>
              <a:spcBef>
                <a:spcPts val="700"/>
              </a:spcBef>
              <a:buNone/>
            </a:pPr>
            <a:endParaRPr lang="en-GB" sz="1600" dirty="0">
              <a:solidFill>
                <a:srgbClr val="000000"/>
              </a:solidFill>
              <a:latin typeface="Comic Sans MS" pitchFamily="66"/>
            </a:endParaRPr>
          </a:p>
          <a:p>
            <a:pPr lvl="0">
              <a:lnSpc>
                <a:spcPct val="90000"/>
              </a:lnSpc>
              <a:spcBef>
                <a:spcPts val="700"/>
              </a:spcBef>
              <a:buFont typeface="Wingdings" pitchFamily="2"/>
              <a:buChar char="§"/>
            </a:pPr>
            <a:r>
              <a:rPr lang="en-GB" sz="1600" dirty="0">
                <a:solidFill>
                  <a:srgbClr val="000000"/>
                </a:solidFill>
                <a:latin typeface="Comic Sans MS" pitchFamily="66"/>
              </a:rPr>
              <a:t>We would recommend a healthy snack for break time (2 small items) with water or milk to drink. </a:t>
            </a:r>
          </a:p>
          <a:p>
            <a:pPr lvl="0">
              <a:lnSpc>
                <a:spcPct val="90000"/>
              </a:lnSpc>
              <a:spcBef>
                <a:spcPts val="700"/>
              </a:spcBef>
              <a:buFont typeface="Wingdings" pitchFamily="2"/>
              <a:buChar char="§"/>
            </a:pPr>
            <a:endParaRPr lang="en-GB" sz="1600" dirty="0">
              <a:solidFill>
                <a:srgbClr val="000000"/>
              </a:solidFill>
              <a:latin typeface="Comic Sans MS" pitchFamily="66"/>
            </a:endParaRPr>
          </a:p>
          <a:p>
            <a:pPr lvl="0">
              <a:lnSpc>
                <a:spcPct val="90000"/>
              </a:lnSpc>
              <a:spcBef>
                <a:spcPts val="700"/>
              </a:spcBef>
              <a:buFont typeface="Wingdings" pitchFamily="2"/>
              <a:buChar char="§"/>
            </a:pPr>
            <a:r>
              <a:rPr lang="en-GB" sz="1600" dirty="0">
                <a:solidFill>
                  <a:srgbClr val="000000"/>
                </a:solidFill>
                <a:latin typeface="Comic Sans MS" pitchFamily="66"/>
              </a:rPr>
              <a:t>Parent Teacher Meetings- Monday 8th December. </a:t>
            </a:r>
          </a:p>
          <a:p>
            <a:pPr lvl="0">
              <a:lnSpc>
                <a:spcPct val="90000"/>
              </a:lnSpc>
              <a:spcBef>
                <a:spcPts val="700"/>
              </a:spcBef>
              <a:buFont typeface="Wingdings" pitchFamily="2"/>
              <a:buChar char="§"/>
            </a:pPr>
            <a:endParaRPr lang="en-GB" sz="1600" baseline="30000" dirty="0">
              <a:solidFill>
                <a:srgbClr val="000000"/>
              </a:solidFill>
              <a:latin typeface="Comic Sans MS" pitchFamily="66"/>
            </a:endParaRPr>
          </a:p>
          <a:p>
            <a:pPr>
              <a:lnSpc>
                <a:spcPct val="90000"/>
              </a:lnSpc>
              <a:spcBef>
                <a:spcPts val="700"/>
              </a:spcBef>
              <a:buFont typeface="Wingdings" pitchFamily="2"/>
              <a:buChar char="§"/>
            </a:pPr>
            <a:r>
              <a:rPr lang="en-GB" sz="1700" dirty="0">
                <a:effectLst/>
                <a:latin typeface="Comic Sans MS" panose="030F0702030302020204" pitchFamily="66" charset="0"/>
                <a:ea typeface="Calibri" panose="020F0502020204030204" pitchFamily="34" charset="0"/>
                <a:cs typeface="Times New Roman" panose="02020603050405020304" pitchFamily="18" charset="0"/>
              </a:rPr>
              <a:t>Digital media consent forms will be sent in due course. </a:t>
            </a:r>
            <a:r>
              <a:rPr lang="en-GB" sz="1700" dirty="0">
                <a:latin typeface="Comic Sans MS" panose="030F0702030302020204" pitchFamily="66" charset="0"/>
                <a:ea typeface="Calibri" panose="020F0502020204030204" pitchFamily="34" charset="0"/>
                <a:cs typeface="Times New Roman" panose="02020603050405020304" pitchFamily="18" charset="0"/>
              </a:rPr>
              <a:t>N</a:t>
            </a:r>
            <a:r>
              <a:rPr lang="en-GB" sz="1700" dirty="0">
                <a:effectLst/>
                <a:latin typeface="Comic Sans MS" panose="030F0702030302020204" pitchFamily="66" charset="0"/>
                <a:ea typeface="Calibri" panose="020F0502020204030204" pitchFamily="34" charset="0"/>
                <a:cs typeface="Times New Roman" panose="02020603050405020304" pitchFamily="18" charset="0"/>
              </a:rPr>
              <a:t>o photographs will appear without consent.</a:t>
            </a:r>
          </a:p>
          <a:p>
            <a:pPr lvl="0">
              <a:lnSpc>
                <a:spcPct val="90000"/>
              </a:lnSpc>
              <a:spcBef>
                <a:spcPts val="700"/>
              </a:spcBef>
              <a:buFont typeface="Wingdings" pitchFamily="2"/>
              <a:buChar char="§"/>
            </a:pPr>
            <a:endParaRPr lang="en-GB" sz="1600" baseline="30000" dirty="0">
              <a:solidFill>
                <a:srgbClr val="000000"/>
              </a:solidFill>
              <a:latin typeface="Comic Sans MS" pitchFamily="66"/>
            </a:endParaRPr>
          </a:p>
          <a:p>
            <a:pPr marL="0" lvl="0" indent="0">
              <a:lnSpc>
                <a:spcPct val="90000"/>
              </a:lnSpc>
              <a:spcBef>
                <a:spcPts val="700"/>
              </a:spcBef>
              <a:buNone/>
            </a:pPr>
            <a:r>
              <a:rPr lang="en-GB" sz="1600" dirty="0">
                <a:solidFill>
                  <a:srgbClr val="000000"/>
                </a:solidFill>
                <a:latin typeface="Comic Sans MS" pitchFamily="66"/>
              </a:rPr>
              <a:t>.</a:t>
            </a:r>
          </a:p>
        </p:txBody>
      </p:sp>
    </p:spTree>
    <p:extLst>
      <p:ext uri="{BB962C8B-B14F-4D97-AF65-F5344CB8AC3E}">
        <p14:creationId xmlns:p14="http://schemas.microsoft.com/office/powerpoint/2010/main" val="3910622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p:nvPr/>
        </p:nvSpPr>
        <p:spPr>
          <a:xfrm>
            <a:off x="668216" y="569214"/>
            <a:ext cx="7287064" cy="2503249"/>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Comic Sans MS" pitchFamily="66"/>
              </a:rPr>
              <a:t>Our doors are always open. </a:t>
            </a:r>
          </a:p>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Comic Sans MS" pitchFamily="66"/>
            </a:endParaRPr>
          </a:p>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Comic Sans MS" pitchFamily="66"/>
              </a:rPr>
              <a:t>A partnership between home and school benefits your child. If you have any issues appointments can be made through the school office or message </a:t>
            </a:r>
            <a:r>
              <a:rPr lang="en-GB" sz="2000" b="0" i="0" u="none" strike="noStrike" kern="1200" cap="none" spc="0" baseline="0">
                <a:solidFill>
                  <a:srgbClr val="000000"/>
                </a:solidFill>
                <a:uFillTx/>
                <a:latin typeface="Comic Sans MS" pitchFamily="66"/>
              </a:rPr>
              <a:t>via Seesaw.</a:t>
            </a:r>
            <a:endParaRPr lang="en-GB" sz="2000" b="0" i="0" u="none" strike="noStrike" kern="1200" cap="none" spc="0" baseline="0" dirty="0">
              <a:solidFill>
                <a:srgbClr val="000000"/>
              </a:solidFill>
              <a:uFillTx/>
              <a:latin typeface="Comic Sans MS" pitchFamily="66"/>
            </a:endParaRPr>
          </a:p>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endParaRPr lang="en-GB" sz="2000" b="0" i="0" u="none" strike="noStrike" kern="1200" cap="none" spc="0" baseline="0" dirty="0">
              <a:solidFill>
                <a:srgbClr val="000000"/>
              </a:solidFill>
              <a:uFillTx/>
              <a:latin typeface="Comic Sans MS" pitchFamily="66"/>
            </a:endParaRPr>
          </a:p>
          <a:p>
            <a:pPr marL="0" marR="0" lvl="0" indent="0" algn="l" defTabSz="457200" rtl="0" fontAlgn="auto" hangingPunct="1">
              <a:lnSpc>
                <a:spcPct val="100000"/>
              </a:lnSpc>
              <a:spcBef>
                <a:spcPts val="50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000000"/>
                </a:solidFill>
                <a:uFillTx/>
                <a:latin typeface="Comic Sans MS" pitchFamily="66"/>
              </a:rPr>
              <a:t>Miss </a:t>
            </a:r>
            <a:r>
              <a:rPr lang="en-GB" sz="2000" b="0" i="0" u="none" strike="noStrike" kern="1200" cap="none" spc="0" baseline="0" dirty="0" err="1">
                <a:solidFill>
                  <a:srgbClr val="000000"/>
                </a:solidFill>
                <a:uFillTx/>
                <a:latin typeface="Comic Sans MS" pitchFamily="66"/>
              </a:rPr>
              <a:t>Megarry</a:t>
            </a:r>
            <a:r>
              <a:rPr lang="en-GB" sz="2000" b="0" i="0" u="none" strike="noStrike" kern="1200" cap="none" spc="0" dirty="0">
                <a:solidFill>
                  <a:srgbClr val="000000"/>
                </a:solidFill>
                <a:uFillTx/>
                <a:latin typeface="Comic Sans MS" pitchFamily="66"/>
              </a:rPr>
              <a:t> &amp; Miss </a:t>
            </a:r>
            <a:r>
              <a:rPr lang="en-GB" sz="2000" dirty="0">
                <a:solidFill>
                  <a:srgbClr val="000000"/>
                </a:solidFill>
                <a:latin typeface="Comic Sans MS" pitchFamily="66"/>
              </a:rPr>
              <a:t>Donnelly</a:t>
            </a:r>
            <a:endParaRPr lang="en-GB" sz="2000" b="0" i="0" u="none" strike="noStrike" kern="1200" cap="none" spc="0" baseline="0" dirty="0">
              <a:solidFill>
                <a:srgbClr val="000000"/>
              </a:solidFill>
              <a:uFillTx/>
              <a:latin typeface="Comic Sans MS" pitchFamily="66"/>
            </a:endParaRPr>
          </a:p>
        </p:txBody>
      </p:sp>
      <p:pic>
        <p:nvPicPr>
          <p:cNvPr id="5" name="Picture 4" descr="Happy 29th! | My Little World by Mommy Rackell"/>
          <p:cNvPicPr>
            <a:picLocks noChangeAspect="1"/>
          </p:cNvPicPr>
          <p:nvPr/>
        </p:nvPicPr>
        <p:blipFill>
          <a:blip r:embed="rId2"/>
          <a:stretch>
            <a:fillRect/>
          </a:stretch>
        </p:blipFill>
        <p:spPr>
          <a:xfrm>
            <a:off x="2114026" y="3429000"/>
            <a:ext cx="5090028" cy="2982810"/>
          </a:xfrm>
          <a:prstGeom prst="rect">
            <a:avLst/>
          </a:prstGeom>
          <a:noFill/>
          <a:ln cap="flat">
            <a:noFill/>
          </a:ln>
        </p:spPr>
      </p:pic>
    </p:spTree>
    <p:extLst>
      <p:ext uri="{BB962C8B-B14F-4D97-AF65-F5344CB8AC3E}">
        <p14:creationId xmlns:p14="http://schemas.microsoft.com/office/powerpoint/2010/main" val="57355004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TM02900688[[fn=Facet]]</Template>
  <TotalTime>98</TotalTime>
  <Words>853</Words>
  <Application>Microsoft Office PowerPoint</Application>
  <PresentationFormat>Widescreen</PresentationFormat>
  <Paragraphs>219</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Comic Sans MS</vt:lpstr>
      <vt:lpstr>Trebuchet MS</vt:lpstr>
      <vt:lpstr>Wingdings</vt:lpstr>
      <vt:lpstr>Wingdings 3</vt:lpstr>
      <vt:lpstr>Facet</vt:lpstr>
      <vt:lpstr>PowerPoint Presentation</vt:lpstr>
      <vt:lpstr>P2 Curriculum</vt:lpstr>
      <vt:lpstr>Literacy</vt:lpstr>
      <vt:lpstr>Linguistic Phonics</vt:lpstr>
      <vt:lpstr>Reading Strategies</vt:lpstr>
      <vt:lpstr>Numeracy</vt:lpstr>
      <vt:lpstr>Learning Through Play</vt:lpstr>
      <vt:lpstr>World Around Us History, Geography, Science and Technology</vt:lpstr>
      <vt:lpstr>Grow in Love &amp; PDMU</vt:lpstr>
      <vt:lpstr>Physical Education</vt:lpstr>
      <vt:lpstr>Homework</vt:lpstr>
      <vt:lpstr>Letter and Number Formation</vt:lpstr>
      <vt:lpstr>Seesaw</vt:lpstr>
      <vt:lpstr>Additional Information</vt:lpstr>
      <vt:lpstr>PowerPoint Presentation</vt:lpstr>
    </vt:vector>
  </TitlesOfParts>
  <Company>C2k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Donnelly</dc:creator>
  <cp:lastModifiedBy>S Donnelly</cp:lastModifiedBy>
  <cp:revision>16</cp:revision>
  <dcterms:created xsi:type="dcterms:W3CDTF">2021-10-04T11:52:56Z</dcterms:created>
  <dcterms:modified xsi:type="dcterms:W3CDTF">2025-12-17T16:22:56Z</dcterms:modified>
</cp:coreProperties>
</file>