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3" r:id="rId9"/>
    <p:sldId id="273" r:id="rId10"/>
    <p:sldId id="265" r:id="rId11"/>
    <p:sldId id="266" r:id="rId12"/>
    <p:sldId id="267" r:id="rId13"/>
    <p:sldId id="269" r:id="rId14"/>
    <p:sldId id="274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98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35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779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21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38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69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26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601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514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1923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55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0274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680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864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0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E2A2E-2B89-485E-BCFD-BF6D2C198B2F}" type="datetimeFigureOut">
              <a:rPr lang="en-GB" smtClean="0"/>
              <a:t>22/08/2025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3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8289" y="4060272"/>
            <a:ext cx="6537491" cy="1116558"/>
          </a:xfrm>
        </p:spPr>
        <p:txBody>
          <a:bodyPr/>
          <a:lstStyle/>
          <a:p>
            <a:pPr algn="ctr"/>
            <a:r>
              <a:rPr lang="en-GB" sz="4800" dirty="0"/>
              <a:t>Primary 7 Curriculum Overview</a:t>
            </a:r>
            <a:br>
              <a:rPr lang="en-GB" sz="4800" dirty="0"/>
            </a:br>
            <a:r>
              <a:rPr lang="en-GB" sz="4800" dirty="0"/>
              <a:t>Mrs Freeman</a:t>
            </a:r>
            <a:br>
              <a:rPr lang="en-GB" sz="4800" dirty="0"/>
            </a:br>
            <a:r>
              <a:rPr lang="en-GB" sz="4800" dirty="0"/>
              <a:t>&amp;</a:t>
            </a:r>
            <a:br>
              <a:rPr lang="en-GB" sz="4800" dirty="0"/>
            </a:br>
            <a:r>
              <a:rPr lang="en-GB" sz="4800" dirty="0"/>
              <a:t>Mr Hanna</a:t>
            </a:r>
            <a:br>
              <a:rPr lang="en-GB" sz="4800" dirty="0"/>
            </a:b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4433" y="5390508"/>
            <a:ext cx="5825202" cy="822674"/>
          </a:xfrm>
        </p:spPr>
        <p:txBody>
          <a:bodyPr>
            <a:normAutofit/>
          </a:bodyPr>
          <a:lstStyle/>
          <a:p>
            <a:pPr algn="ctr"/>
            <a:r>
              <a:rPr lang="en-GB" sz="4050" dirty="0"/>
              <a:t>2025-2026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4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Revised Curriculum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idx="1"/>
          </p:nvPr>
        </p:nvSpPr>
        <p:spPr>
          <a:xfrm>
            <a:off x="508000" y="1489165"/>
            <a:ext cx="6140994" cy="499001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1500" dirty="0"/>
              <a:t>Communication/Literacy</a:t>
            </a:r>
          </a:p>
          <a:p>
            <a:pPr lvl="1" eaLnBrk="1" hangingPunct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Talking &amp; listening</a:t>
            </a:r>
          </a:p>
          <a:p>
            <a:pPr lvl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Reading Group Novel, AR books, Comprehension and Reciprocal reading tasks. </a:t>
            </a:r>
          </a:p>
          <a:p>
            <a:pPr lvl="1" eaLnBrk="1" hangingPunct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Writing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500" dirty="0"/>
              <a:t>Mathematics and Numeracy</a:t>
            </a:r>
          </a:p>
          <a:p>
            <a:pPr lvl="1" eaLnBrk="1" hangingPunct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Number</a:t>
            </a:r>
          </a:p>
          <a:p>
            <a:pPr lvl="1" eaLnBrk="1" hangingPunct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Data Handling</a:t>
            </a:r>
          </a:p>
          <a:p>
            <a:pPr lvl="1" eaLnBrk="1" hangingPunct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Shape &amp; Space</a:t>
            </a:r>
          </a:p>
          <a:p>
            <a:pPr lvl="1" eaLnBrk="1" hangingPunct="1">
              <a:lnSpc>
                <a:spcPct val="90000"/>
              </a:lnSpc>
              <a:buFont typeface="Tahoma" charset="0"/>
              <a:buChar char="–"/>
              <a:defRPr/>
            </a:pPr>
            <a:r>
              <a:rPr lang="en-GB" sz="1500" dirty="0"/>
              <a:t>Measure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500" dirty="0"/>
              <a:t>The Arts (art, drama and music)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500" dirty="0"/>
              <a:t>W.A.U. (history, geography, science and technology)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500" dirty="0"/>
              <a:t>Personal Development &amp; Mutual Understanding (PDMU)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500" dirty="0"/>
              <a:t>Religion</a:t>
            </a:r>
            <a:endParaRPr lang="en-GB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/>
              <a:t>P.E.</a:t>
            </a:r>
            <a:endParaRPr lang="en-GB" i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8697"/>
          <a:stretch/>
        </p:blipFill>
        <p:spPr>
          <a:xfrm>
            <a:off x="5317867" y="2699191"/>
            <a:ext cx="1921505" cy="190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19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P7 emphasis on…..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2" y="1358538"/>
            <a:ext cx="6062615" cy="513370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Engaging children to plan for their own learning.</a:t>
            </a:r>
          </a:p>
          <a:p>
            <a:pPr>
              <a:defRPr/>
            </a:pPr>
            <a:r>
              <a:rPr lang="en-GB" dirty="0"/>
              <a:t>Developing independence and creativity skills to help them function effectively in post primary school.</a:t>
            </a:r>
          </a:p>
          <a:p>
            <a:pPr>
              <a:defRPr/>
            </a:pPr>
            <a:r>
              <a:rPr lang="en-GB" dirty="0"/>
              <a:t>Recognise that school is part of LIFELONG LEARNING.</a:t>
            </a:r>
          </a:p>
          <a:p>
            <a:pPr>
              <a:defRPr/>
            </a:pPr>
            <a:r>
              <a:rPr lang="en-GB" dirty="0"/>
              <a:t>Active learning - getting involved; recognise different learning styles.</a:t>
            </a:r>
          </a:p>
          <a:p>
            <a:pPr>
              <a:defRPr/>
            </a:pPr>
            <a:r>
              <a:rPr lang="en-GB" dirty="0"/>
              <a:t>Assessment For Learning:</a:t>
            </a:r>
          </a:p>
          <a:p>
            <a:pPr lvl="1">
              <a:buFont typeface="Tahoma" charset="0"/>
              <a:buChar char="–"/>
              <a:defRPr/>
            </a:pPr>
            <a:r>
              <a:rPr lang="en-GB" sz="1800" dirty="0"/>
              <a:t>Self assessment </a:t>
            </a:r>
          </a:p>
          <a:p>
            <a:pPr lvl="1">
              <a:buFont typeface="Tahoma" charset="0"/>
              <a:buChar char="–"/>
              <a:defRPr/>
            </a:pPr>
            <a:r>
              <a:rPr lang="en-GB" sz="1800" dirty="0"/>
              <a:t>Peer assessment</a:t>
            </a:r>
          </a:p>
          <a:p>
            <a:pPr lvl="1">
              <a:buFont typeface="Tahoma" charset="0"/>
              <a:buChar char="–"/>
              <a:defRPr/>
            </a:pPr>
            <a:r>
              <a:rPr lang="en-GB" sz="1800" dirty="0"/>
              <a:t>Teacher assessment</a:t>
            </a:r>
          </a:p>
          <a:p>
            <a:pPr lvl="1">
              <a:buFont typeface="Tahoma" charset="0"/>
              <a:buChar char="–"/>
              <a:defRPr/>
            </a:pPr>
            <a:r>
              <a:rPr lang="en-GB" sz="1800" dirty="0"/>
              <a:t>Peer mentoring</a:t>
            </a:r>
          </a:p>
          <a:p>
            <a:pPr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0900" y="3576803"/>
            <a:ext cx="2107652" cy="224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173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in Primary 7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3" y="1515291"/>
            <a:ext cx="6447501" cy="433174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Number lessons and Topic lessons e.g. measure, shape and space and data handling taught each week.</a:t>
            </a:r>
          </a:p>
          <a:p>
            <a:r>
              <a:rPr lang="en-GB" dirty="0"/>
              <a:t>Regular problem solving and reasoning opportunities to develop mathematical thinking and processing. </a:t>
            </a:r>
          </a:p>
          <a:p>
            <a:r>
              <a:rPr lang="en-GB" dirty="0"/>
              <a:t>Mental maths revised daily focusing on quick recall of tables and number bonds. </a:t>
            </a:r>
          </a:p>
          <a:p>
            <a:r>
              <a:rPr lang="en-GB" dirty="0"/>
              <a:t>Math’s homework consolidates what is being taught in class. </a:t>
            </a:r>
          </a:p>
          <a:p>
            <a:r>
              <a:rPr lang="en-GB" dirty="0"/>
              <a:t>Working out is an essential process of mathematical thinking and evidence should always be provided.</a:t>
            </a:r>
          </a:p>
          <a:p>
            <a:r>
              <a:rPr lang="en-GB" dirty="0"/>
              <a:t>Making mistakes allows pupils to develop the strategy and skill of self correcting.</a:t>
            </a:r>
          </a:p>
          <a:p>
            <a:r>
              <a:rPr lang="en-GB" dirty="0"/>
              <a:t>Pupils are always encouraged to ask for assistance once they’ve attempted the task themselves.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1276" y="4086594"/>
            <a:ext cx="2120815" cy="176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878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Maths: How you can help at home &amp; useful websites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930399"/>
            <a:ext cx="5675132" cy="4457337"/>
          </a:xfrm>
        </p:spPr>
        <p:txBody>
          <a:bodyPr>
            <a:normAutofit fontScale="92500"/>
          </a:bodyPr>
          <a:lstStyle/>
          <a:p>
            <a:r>
              <a:rPr lang="en-GB" dirty="0"/>
              <a:t>Consolidate times tables and basic mental maths calculations through family games and challenges. </a:t>
            </a:r>
          </a:p>
          <a:p>
            <a:r>
              <a:rPr lang="en-GB" dirty="0"/>
              <a:t>Use real life experiences as much as possible e.g. time, weighing, measuring, shopping and approximating. </a:t>
            </a:r>
          </a:p>
          <a:p>
            <a:r>
              <a:rPr lang="en-GB" dirty="0"/>
              <a:t>Encourage your child to complete math’s homework independently. You’re welcome to look over, check and correct it with them. </a:t>
            </a:r>
          </a:p>
          <a:p>
            <a:r>
              <a:rPr lang="en-GB" dirty="0"/>
              <a:t>If your child is experiencing any difficulties please encourage them to speak the class teacher. </a:t>
            </a:r>
          </a:p>
          <a:p>
            <a:r>
              <a:rPr lang="en-GB" dirty="0"/>
              <a:t>Useful Mathematics’ websites can be found on the school website on the link below. </a:t>
            </a:r>
          </a:p>
          <a:p>
            <a:r>
              <a:rPr lang="en-GB" dirty="0"/>
              <a:t>https://www.staloysiuslisburn.org.uk/page/?title=Useful+links&amp;pid=102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2C8CBD-2F4C-E41E-A3A1-7542188122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95" t="19743" r="16085" b="13373"/>
          <a:stretch/>
        </p:blipFill>
        <p:spPr>
          <a:xfrm>
            <a:off x="6183132" y="2681746"/>
            <a:ext cx="2830790" cy="147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007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in Primary 7- How you can help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930400"/>
            <a:ext cx="6882086" cy="4339771"/>
          </a:xfrm>
        </p:spPr>
        <p:txBody>
          <a:bodyPr>
            <a:normAutofit lnSpcReduction="10000"/>
          </a:bodyPr>
          <a:lstStyle/>
          <a:p>
            <a:pPr marL="342900" lvl="1" indent="0">
              <a:lnSpc>
                <a:spcPct val="90000"/>
              </a:lnSpc>
              <a:buNone/>
              <a:defRPr/>
            </a:pPr>
            <a:r>
              <a:rPr lang="en-GB" sz="1500" u="sng" dirty="0"/>
              <a:t>Talking &amp; listening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Talk and listen to your child, you are your child’s role model.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Listen to their opinions, challenge them and work on extending their language.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When English is an additional language, it is important your child hears and speaks English as much as possible. </a:t>
            </a:r>
          </a:p>
          <a:p>
            <a:pPr marL="342900" lvl="1" indent="0">
              <a:lnSpc>
                <a:spcPct val="90000"/>
              </a:lnSpc>
              <a:buNone/>
              <a:defRPr/>
            </a:pPr>
            <a:r>
              <a:rPr lang="en-GB" sz="1500" u="sng" dirty="0"/>
              <a:t>Reading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Encourage your child to read at least 20 minutes at home every night.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Discuss with your child what they are reading.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Read with your child, this will encourage them to enjoy books.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Play audiobooks. </a:t>
            </a:r>
          </a:p>
          <a:p>
            <a:pPr marL="342900" lvl="1" indent="0">
              <a:lnSpc>
                <a:spcPct val="90000"/>
              </a:lnSpc>
              <a:buNone/>
              <a:defRPr/>
            </a:pPr>
            <a:r>
              <a:rPr lang="en-GB" sz="1500" u="sng" dirty="0"/>
              <a:t>Writing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1500" dirty="0"/>
              <a:t>Consolidate spellings and meanings with your child, these are important to the writing process.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10" name="Picture 5" descr="j04326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590" y="3951790"/>
            <a:ext cx="1587818" cy="1587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464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821" y="303897"/>
            <a:ext cx="4942927" cy="1005052"/>
          </a:xfrm>
        </p:spPr>
        <p:txBody>
          <a:bodyPr>
            <a:normAutofit fontScale="90000"/>
          </a:bodyPr>
          <a:lstStyle/>
          <a:p>
            <a:r>
              <a:rPr lang="en-GB" dirty="0"/>
              <a:t>The importance of reading daily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24984"/>
            <a:ext cx="1170726" cy="1428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734" y="1527512"/>
            <a:ext cx="2450201" cy="43313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8512" t="22376" r="10345"/>
          <a:stretch/>
        </p:blipFill>
        <p:spPr>
          <a:xfrm>
            <a:off x="3866494" y="2477692"/>
            <a:ext cx="4993148" cy="339590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085848" y="1527513"/>
            <a:ext cx="3214892" cy="950182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700" dirty="0"/>
              <a:t>How to help with comprehension </a:t>
            </a:r>
          </a:p>
        </p:txBody>
      </p:sp>
    </p:spTree>
    <p:extLst>
      <p:ext uri="{BB962C8B-B14F-4D97-AF65-F5344CB8AC3E}">
        <p14:creationId xmlns:p14="http://schemas.microsoft.com/office/powerpoint/2010/main" val="1618263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Areas of the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2" y="1449977"/>
            <a:ext cx="7686127" cy="501613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u="sng" dirty="0"/>
              <a:t>The World Around Us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The Famine and the Victorians </a:t>
            </a:r>
          </a:p>
          <a:p>
            <a:pPr marL="0" indent="0">
              <a:lnSpc>
                <a:spcPct val="80000"/>
              </a:lnSpc>
              <a:buClr>
                <a:schemeClr val="accent2"/>
              </a:buClr>
              <a:buNone/>
              <a:defRPr/>
            </a:pPr>
            <a:endParaRPr lang="en-GB" dirty="0"/>
          </a:p>
          <a:p>
            <a:pPr marL="205740" indent="-205740"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u="sng" dirty="0"/>
              <a:t>The Arts</a:t>
            </a:r>
            <a:endParaRPr lang="en-GB" i="1" u="sng" dirty="0"/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Art Themes: Seascapes, Artist studies, WAU art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Music- Choir, Assemblies</a:t>
            </a:r>
          </a:p>
          <a:p>
            <a:pPr marL="0" indent="0">
              <a:lnSpc>
                <a:spcPct val="80000"/>
              </a:lnSpc>
              <a:buClr>
                <a:schemeClr val="accent2"/>
              </a:buClr>
              <a:buNone/>
              <a:defRPr/>
            </a:pPr>
            <a:endParaRPr lang="en-GB" dirty="0"/>
          </a:p>
          <a:p>
            <a:pPr marL="0" indent="0">
              <a:lnSpc>
                <a:spcPct val="80000"/>
              </a:lnSpc>
              <a:buClr>
                <a:schemeClr val="accent2"/>
              </a:buClr>
              <a:buNone/>
              <a:defRPr/>
            </a:pPr>
            <a:r>
              <a:rPr lang="en-GB" u="sng" dirty="0"/>
              <a:t>Personal Development And Mutual Understanding 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Transition to post primary school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Resilience 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Mindfulness </a:t>
            </a:r>
          </a:p>
          <a:p>
            <a:pPr marL="0" indent="0">
              <a:lnSpc>
                <a:spcPct val="80000"/>
              </a:lnSpc>
              <a:buClr>
                <a:schemeClr val="accent2"/>
              </a:buClr>
              <a:buNone/>
              <a:defRPr/>
            </a:pPr>
            <a:endParaRPr lang="en-GB" dirty="0"/>
          </a:p>
          <a:p>
            <a:pPr marL="0" indent="0">
              <a:lnSpc>
                <a:spcPct val="80000"/>
              </a:lnSpc>
              <a:buClr>
                <a:schemeClr val="accent3"/>
              </a:buClr>
              <a:buNone/>
              <a:defRPr/>
            </a:pPr>
            <a:r>
              <a:rPr lang="en-GB" u="sng" dirty="0"/>
              <a:t>Religious Education 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Grow In Love P7</a:t>
            </a:r>
          </a:p>
          <a:p>
            <a:pPr>
              <a:lnSpc>
                <a:spcPct val="8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Confirmation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6" name="Picture 5" descr="Vector gratis: Hombre, Persona, Romano, Roma - Imagen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942" y="2737288"/>
            <a:ext cx="2520118" cy="326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062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42900" y="1076327"/>
            <a:ext cx="6172200" cy="1038225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n-GB" sz="2700"/>
              <a:t>Homework</a:t>
            </a:r>
            <a:endParaRPr lang="en-GB" sz="27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42901" y="1870186"/>
            <a:ext cx="5356334" cy="369307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650" dirty="0"/>
              <a:t>Provide a quiet workspace with the necessary tools to complete homework. </a:t>
            </a:r>
          </a:p>
          <a:p>
            <a:pPr>
              <a:defRPr/>
            </a:pPr>
            <a:r>
              <a:rPr lang="en-GB" sz="1650" dirty="0"/>
              <a:t>Please check homework is completed and ensure your child has put it in their school bag.</a:t>
            </a:r>
          </a:p>
          <a:p>
            <a:pPr>
              <a:defRPr/>
            </a:pPr>
            <a:r>
              <a:rPr lang="en-GB" sz="1650" dirty="0"/>
              <a:t>Don’t be tempted to do it!</a:t>
            </a:r>
          </a:p>
          <a:p>
            <a:pPr>
              <a:defRPr/>
            </a:pPr>
            <a:r>
              <a:rPr lang="en-GB" sz="1650" dirty="0"/>
              <a:t>Don’t get anxious about explaining – teacher's job.</a:t>
            </a:r>
          </a:p>
          <a:p>
            <a:pPr>
              <a:defRPr/>
            </a:pPr>
            <a:r>
              <a:rPr lang="en-GB" sz="1650" dirty="0"/>
              <a:t>All homework is important e.g. reading, spellings, times tables, researching etc. </a:t>
            </a:r>
          </a:p>
          <a:p>
            <a:pPr>
              <a:defRPr/>
            </a:pPr>
            <a:r>
              <a:rPr lang="en-GB" sz="1650" dirty="0"/>
              <a:t>Valuable time is given to the marking of homework therefore it is essential that your child brings it to school completed. </a:t>
            </a:r>
          </a:p>
          <a:p>
            <a:pPr>
              <a:buFontTx/>
              <a:buNone/>
              <a:defRPr/>
            </a:pPr>
            <a:endParaRPr lang="en-GB" sz="1350" dirty="0"/>
          </a:p>
        </p:txBody>
      </p:sp>
      <p:pic>
        <p:nvPicPr>
          <p:cNvPr id="6" name="Picture 4" descr="F:\Photos\Homewo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85" y="1076327"/>
            <a:ext cx="2911665" cy="3601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1239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Weekly Homework </a:t>
            </a:r>
            <a:r>
              <a:rPr lang="en-GB" sz="2400" dirty="0"/>
              <a:t>(Post Transfer)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graphicFrame>
        <p:nvGraphicFramePr>
          <p:cNvPr id="5" name="Table Placeholder 4">
            <a:extLst>
              <a:ext uri="{FF2B5EF4-FFF2-40B4-BE49-F238E27FC236}">
                <a16:creationId xmlns:a16="http://schemas.microsoft.com/office/drawing/2014/main" id="{16C6B3C7-84F0-4100-84A5-23C9984F9C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196707"/>
              </p:ext>
            </p:extLst>
          </p:nvPr>
        </p:nvGraphicFramePr>
        <p:xfrm>
          <a:off x="720837" y="2083634"/>
          <a:ext cx="6101693" cy="3189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5423">
                  <a:extLst>
                    <a:ext uri="{9D8B030D-6E8A-4147-A177-3AD203B41FA5}">
                      <a16:colId xmlns:a16="http://schemas.microsoft.com/office/drawing/2014/main" val="4002874644"/>
                    </a:ext>
                  </a:extLst>
                </a:gridCol>
                <a:gridCol w="1513818">
                  <a:extLst>
                    <a:ext uri="{9D8B030D-6E8A-4147-A177-3AD203B41FA5}">
                      <a16:colId xmlns:a16="http://schemas.microsoft.com/office/drawing/2014/main" val="3978720360"/>
                    </a:ext>
                  </a:extLst>
                </a:gridCol>
                <a:gridCol w="1489580">
                  <a:extLst>
                    <a:ext uri="{9D8B030D-6E8A-4147-A177-3AD203B41FA5}">
                      <a16:colId xmlns:a16="http://schemas.microsoft.com/office/drawing/2014/main" val="1998525319"/>
                    </a:ext>
                  </a:extLst>
                </a:gridCol>
                <a:gridCol w="1572872">
                  <a:extLst>
                    <a:ext uri="{9D8B030D-6E8A-4147-A177-3AD203B41FA5}">
                      <a16:colId xmlns:a16="http://schemas.microsoft.com/office/drawing/2014/main" val="2075892518"/>
                    </a:ext>
                  </a:extLst>
                </a:gridCol>
              </a:tblGrid>
              <a:tr h="378042">
                <a:tc>
                  <a:txBody>
                    <a:bodyPr/>
                    <a:lstStyle/>
                    <a:p>
                      <a:r>
                        <a:rPr lang="en-GB" sz="1800" dirty="0"/>
                        <a:t>Monday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Tuesday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Wednesday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Thursday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2381560"/>
                  </a:ext>
                </a:extLst>
              </a:tr>
              <a:tr h="2811780"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Mental Arithmetic</a:t>
                      </a:r>
                      <a:r>
                        <a:rPr lang="en-GB" sz="1800" baseline="0" dirty="0"/>
                        <a:t> </a:t>
                      </a:r>
                      <a:r>
                        <a:rPr lang="en-GB" sz="1800" dirty="0"/>
                        <a:t> book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Grammar book</a:t>
                      </a:r>
                    </a:p>
                    <a:p>
                      <a:endParaRPr lang="en-GB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Mental Arithmetic book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Freckle</a:t>
                      </a:r>
                    </a:p>
                    <a:p>
                      <a:endParaRPr lang="en-GB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962323515"/>
                  </a:ext>
                </a:extLst>
              </a:tr>
            </a:tbl>
          </a:graphicData>
        </a:graphic>
      </p:graphicFrame>
      <p:pic>
        <p:nvPicPr>
          <p:cNvPr id="6" name="Picture 77" descr="j02905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663" y="4290488"/>
            <a:ext cx="1513284" cy="129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2780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Opportunities for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Sport</a:t>
            </a:r>
          </a:p>
          <a:p>
            <a:pPr>
              <a:defRPr/>
            </a:pPr>
            <a:r>
              <a:rPr lang="en-GB" dirty="0"/>
              <a:t>After School Activities</a:t>
            </a:r>
          </a:p>
          <a:p>
            <a:pPr>
              <a:defRPr/>
            </a:pPr>
            <a:r>
              <a:rPr lang="en-GB" dirty="0"/>
              <a:t>Choir</a:t>
            </a:r>
          </a:p>
          <a:p>
            <a:pPr>
              <a:defRPr/>
            </a:pPr>
            <a:r>
              <a:rPr lang="en-GB" dirty="0"/>
              <a:t>Assemblies/plays</a:t>
            </a:r>
          </a:p>
          <a:p>
            <a:pPr>
              <a:defRPr/>
            </a:pPr>
            <a:r>
              <a:rPr lang="en-GB" dirty="0"/>
              <a:t>Responsibilities: House Captains, Eco Warriors, School Council</a:t>
            </a:r>
          </a:p>
          <a:p>
            <a:pPr>
              <a:defRPr/>
            </a:pPr>
            <a:r>
              <a:rPr lang="en-GB" dirty="0"/>
              <a:t>Reading Buddies</a:t>
            </a:r>
          </a:p>
          <a:p>
            <a:pPr>
              <a:defRPr/>
            </a:pPr>
            <a:r>
              <a:rPr lang="en-GB" dirty="0"/>
              <a:t>Trips- The P7 residential trip is  27</a:t>
            </a:r>
            <a:r>
              <a:rPr lang="en-GB" baseline="30000" dirty="0"/>
              <a:t>th </a:t>
            </a:r>
            <a:r>
              <a:rPr lang="en-GB" dirty="0"/>
              <a:t>to 29</a:t>
            </a:r>
            <a:r>
              <a:rPr lang="en-GB" baseline="30000" dirty="0"/>
              <a:t>th</a:t>
            </a:r>
            <a:r>
              <a:rPr lang="en-GB" dirty="0"/>
              <a:t> of May 2026 to Dublin. To include a stadium tour and Emerald Park</a:t>
            </a:r>
          </a:p>
          <a:p>
            <a:pPr>
              <a:defRPr/>
            </a:pPr>
            <a:r>
              <a:rPr lang="en-GB" dirty="0"/>
              <a:t>Mass &amp; Confirmation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5" name="Picture 4" descr="File:Sport balls.sv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822" y="4611414"/>
            <a:ext cx="2246586" cy="2246586"/>
          </a:xfrm>
          <a:prstGeom prst="rect">
            <a:avLst/>
          </a:prstGeom>
        </p:spPr>
      </p:pic>
      <p:pic>
        <p:nvPicPr>
          <p:cNvPr id="7" name="Picture 6" descr="kids-choir - Scheiss Weekl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834" y="1708069"/>
            <a:ext cx="2695478" cy="167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64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Healthy Eating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814" y="1715597"/>
            <a:ext cx="6113517" cy="3757739"/>
          </a:xfrm>
        </p:spPr>
        <p:txBody>
          <a:bodyPr>
            <a:normAutofit/>
          </a:bodyPr>
          <a:lstStyle/>
          <a:p>
            <a:r>
              <a:rPr lang="en-GB" altLang="en-US" sz="1650" dirty="0"/>
              <a:t>We promote healthy eating throughout the school.</a:t>
            </a:r>
          </a:p>
          <a:p>
            <a:r>
              <a:rPr lang="en-GB" altLang="en-US" sz="1650" dirty="0"/>
              <a:t>Provide your child with milk or water.</a:t>
            </a:r>
          </a:p>
          <a:p>
            <a:r>
              <a:rPr lang="en-GB" altLang="en-US" sz="1650" dirty="0"/>
              <a:t>Ensure they are eating plenty of fruit and vegetables.</a:t>
            </a:r>
          </a:p>
          <a:p>
            <a:r>
              <a:rPr lang="en-GB" altLang="en-US" sz="1650" dirty="0"/>
              <a:t>Let them have some breads –bread sticks, pitta rolls etc.</a:t>
            </a:r>
          </a:p>
          <a:p>
            <a:r>
              <a:rPr lang="en-GB" altLang="en-US" sz="1650" dirty="0"/>
              <a:t>For fillings promote- tomato, tuna, cheese, chicken , ham or salads. </a:t>
            </a:r>
          </a:p>
          <a:p>
            <a:r>
              <a:rPr lang="en-GB" altLang="en-US" sz="1650" dirty="0"/>
              <a:t>Avoid sugary spreads, sweetened breads or buns.</a:t>
            </a:r>
          </a:p>
          <a:p>
            <a:r>
              <a:rPr lang="en-GB" altLang="en-US" sz="1650" dirty="0"/>
              <a:t>Avoid sugary sweets and drinks. Especially energy drinks. </a:t>
            </a:r>
          </a:p>
          <a:p>
            <a:pPr>
              <a:buFontTx/>
              <a:buNone/>
            </a:pPr>
            <a:r>
              <a:rPr lang="en-GB" altLang="en-US" sz="1650" dirty="0"/>
              <a:t>             WE THANK YOU FOR YOUR SUPPORT!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6" name="Picture 5" descr="Public Domain Clip Art Image | Healthy fruits and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239" y="3947088"/>
            <a:ext cx="2419055" cy="34215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284" y="5233307"/>
            <a:ext cx="3076575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513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Transfer Tests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487" y="1420960"/>
            <a:ext cx="7611612" cy="516439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Provide encouragement.</a:t>
            </a:r>
          </a:p>
          <a:p>
            <a:pPr>
              <a:defRPr/>
            </a:pPr>
            <a:r>
              <a:rPr lang="en-GB" dirty="0"/>
              <a:t>Keep calm.</a:t>
            </a:r>
          </a:p>
          <a:p>
            <a:pPr>
              <a:defRPr/>
            </a:pPr>
            <a:r>
              <a:rPr lang="en-GB" dirty="0"/>
              <a:t>Promotes high level learning.</a:t>
            </a:r>
          </a:p>
          <a:p>
            <a:pPr>
              <a:defRPr/>
            </a:pPr>
            <a:r>
              <a:rPr lang="en-GB" dirty="0"/>
              <a:t>Don’t let it be what defines them!</a:t>
            </a:r>
          </a:p>
          <a:p>
            <a:pPr>
              <a:defRPr/>
            </a:pPr>
            <a:r>
              <a:rPr lang="en-GB" dirty="0"/>
              <a:t>Difficulties/pressures arise speak to teacher.</a:t>
            </a:r>
          </a:p>
          <a:p>
            <a:pPr>
              <a:defRPr/>
            </a:pPr>
            <a:r>
              <a:rPr lang="en-GB" dirty="0"/>
              <a:t>Non transfer pupils provided work at their own level.</a:t>
            </a:r>
          </a:p>
          <a:p>
            <a:pPr>
              <a:defRPr/>
            </a:pPr>
            <a:r>
              <a:rPr lang="en-GB" dirty="0"/>
              <a:t>Be mindful of resources used by tutors. Please don’t use any that are being used in school.</a:t>
            </a:r>
          </a:p>
          <a:p>
            <a:pPr>
              <a:defRPr/>
            </a:pPr>
            <a:r>
              <a:rPr lang="en-GB" dirty="0"/>
              <a:t>Testing will take place 2/week- Revision Club continues on a Wednesday. Children will do multiple choice and past AQE papers- these are a very valuable resource and it has worked very effectively for the last 2 years.</a:t>
            </a:r>
          </a:p>
          <a:p>
            <a:pPr marL="0" indent="0">
              <a:buNone/>
              <a:defRPr/>
            </a:pPr>
            <a:r>
              <a:rPr lang="en-GB" b="1" i="1" dirty="0"/>
              <a:t>Please note that </a:t>
            </a:r>
            <a:r>
              <a:rPr lang="en-GB" b="1" dirty="0"/>
              <a:t>r</a:t>
            </a:r>
            <a:r>
              <a:rPr lang="en-GB" b="1" i="1" dirty="0"/>
              <a:t>egistration is your responsibility. For further information see the Grammar schools’ websites. </a:t>
            </a:r>
          </a:p>
          <a:p>
            <a:pPr marL="0" indent="0">
              <a:buNone/>
              <a:defRPr/>
            </a:pPr>
            <a:r>
              <a:rPr lang="en-GB" b="1" i="1" dirty="0">
                <a:solidFill>
                  <a:srgbClr val="FF0000"/>
                </a:solidFill>
              </a:rPr>
              <a:t>Registration closes on Friday 19</a:t>
            </a:r>
            <a:r>
              <a:rPr lang="en-GB" b="1" i="1" baseline="30000" dirty="0">
                <a:solidFill>
                  <a:srgbClr val="FF0000"/>
                </a:solidFill>
              </a:rPr>
              <a:t>th</a:t>
            </a:r>
            <a:r>
              <a:rPr lang="en-GB" b="1" i="1" dirty="0">
                <a:solidFill>
                  <a:srgbClr val="FF0000"/>
                </a:solidFill>
              </a:rPr>
              <a:t> September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908" y="126721"/>
            <a:ext cx="2101248" cy="210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28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Business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487" y="1420960"/>
            <a:ext cx="7611612" cy="516439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200" dirty="0"/>
              <a:t>Attendance and punctuality</a:t>
            </a:r>
          </a:p>
          <a:p>
            <a:pPr>
              <a:defRPr/>
            </a:pPr>
            <a:r>
              <a:rPr lang="en-GB" sz="3200" dirty="0"/>
              <a:t>Uniform, PE Gear and Swimming</a:t>
            </a:r>
          </a:p>
          <a:p>
            <a:pPr>
              <a:defRPr/>
            </a:pPr>
            <a:r>
              <a:rPr lang="en-GB" sz="3200" dirty="0"/>
              <a:t>Equipment (pencil case etc…)</a:t>
            </a:r>
          </a:p>
          <a:p>
            <a:pPr>
              <a:defRPr/>
            </a:pPr>
            <a:r>
              <a:rPr lang="en-GB" sz="3200" dirty="0"/>
              <a:t>Homework independence</a:t>
            </a:r>
          </a:p>
          <a:p>
            <a:pPr>
              <a:defRPr/>
            </a:pPr>
            <a:r>
              <a:rPr lang="en-GB" sz="3200" dirty="0"/>
              <a:t>Accelerated Reader / Freckle</a:t>
            </a:r>
          </a:p>
          <a:p>
            <a:pPr>
              <a:defRPr/>
            </a:pPr>
            <a:r>
              <a:rPr lang="en-GB" sz="3200" dirty="0"/>
              <a:t>Seesaw</a:t>
            </a:r>
          </a:p>
          <a:p>
            <a:pPr>
              <a:defRPr/>
            </a:pPr>
            <a:r>
              <a:rPr lang="en-GB" sz="3200" dirty="0"/>
              <a:t>Trip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85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574903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/>
              <a:t>Mrs Freeman</a:t>
            </a:r>
            <a:r>
              <a:rPr lang="en-GB" dirty="0"/>
              <a:t> &amp; </a:t>
            </a:r>
            <a:r>
              <a:rPr lang="en-GB" sz="1800" dirty="0"/>
              <a:t>Mr </a:t>
            </a:r>
            <a:r>
              <a:rPr lang="en-GB" dirty="0"/>
              <a:t>Hanna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073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306</TotalTime>
  <Words>972</Words>
  <Application>Microsoft Office PowerPoint</Application>
  <PresentationFormat>On-screen Show (4:3)</PresentationFormat>
  <Paragraphs>151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Tahoma</vt:lpstr>
      <vt:lpstr>Trebuchet MS</vt:lpstr>
      <vt:lpstr>Wingdings</vt:lpstr>
      <vt:lpstr>Wingdings 3</vt:lpstr>
      <vt:lpstr>Facet</vt:lpstr>
      <vt:lpstr>Primary 7 Curriculum Overview Mrs Freeman &amp; Mr Hanna </vt:lpstr>
      <vt:lpstr>The Revised Curriculum</vt:lpstr>
      <vt:lpstr>P7 emphasis on…..</vt:lpstr>
      <vt:lpstr>Maths in Primary 7 </vt:lpstr>
      <vt:lpstr>Maths: How you can help at home &amp; useful websites </vt:lpstr>
      <vt:lpstr>English in Primary 7- How you can help at home</vt:lpstr>
      <vt:lpstr>The importance of reading daily</vt:lpstr>
      <vt:lpstr>Other Areas of the curriculum</vt:lpstr>
      <vt:lpstr>PowerPoint Presentation</vt:lpstr>
      <vt:lpstr>Weekly Homework (Post Transfer)</vt:lpstr>
      <vt:lpstr>Opportunities for Development</vt:lpstr>
      <vt:lpstr>Healthy Eating</vt:lpstr>
      <vt:lpstr>Transfer Tests</vt:lpstr>
      <vt:lpstr>Any Other Business</vt:lpstr>
      <vt:lpstr>Thank You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7 Curriculum Overview</dc:title>
  <dc:creator>P Traynor</dc:creator>
  <cp:lastModifiedBy>C Hanna</cp:lastModifiedBy>
  <cp:revision>31</cp:revision>
  <dcterms:created xsi:type="dcterms:W3CDTF">2021-09-16T08:11:46Z</dcterms:created>
  <dcterms:modified xsi:type="dcterms:W3CDTF">2025-08-22T14:15:37Z</dcterms:modified>
</cp:coreProperties>
</file>